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66" r:id="rId11"/>
    <p:sldId id="267" r:id="rId12"/>
    <p:sldId id="268" r:id="rId13"/>
    <p:sldId id="269" r:id="rId14"/>
    <p:sldId id="264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3879" autoAdjust="0"/>
  </p:normalViewPr>
  <p:slideViewPr>
    <p:cSldViewPr snapToGrid="0">
      <p:cViewPr varScale="1">
        <p:scale>
          <a:sx n="83" d="100"/>
          <a:sy n="83" d="100"/>
        </p:scale>
        <p:origin x="9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0F031-2DC1-419E-AEBB-0B569EE7822A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AD994-BC32-40E4-999A-33A2FF988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#main .btn-accept{</a:t>
            </a:r>
          </a:p>
          <a:p>
            <a:r>
              <a:rPr lang="en-US" altLang="ko-KR" smtClean="0"/>
              <a:t> width:10rem;</a:t>
            </a:r>
          </a:p>
          <a:p>
            <a:r>
              <a:rPr lang="en-US" altLang="ko-KR" smtClean="0"/>
              <a:t> padding:0.75rem;</a:t>
            </a:r>
          </a:p>
          <a:p>
            <a:r>
              <a:rPr lang="en-US" altLang="ko-KR" smtClean="0"/>
              <a:t> font-weight:500;</a:t>
            </a:r>
          </a:p>
          <a:p>
            <a:r>
              <a:rPr lang="en-US" altLang="ko-KR" smtClean="0"/>
              <a:t> background-color:rgb(244,63,94);</a:t>
            </a:r>
          </a:p>
          <a:p>
            <a:r>
              <a:rPr lang="en-US" altLang="ko-KR" smtClean="0"/>
              <a:t> color:white;</a:t>
            </a:r>
          </a:p>
          <a:p>
            <a:r>
              <a:rPr lang="en-US" altLang="ko-KR" smtClean="0"/>
              <a:t> box-shadow:0 3px 6px rgb(0 0 0 / 16%);</a:t>
            </a:r>
          </a:p>
          <a:p>
            <a:r>
              <a:rPr lang="en-US" altLang="ko-KR" smtClean="0"/>
              <a:t> font-size:1rem;</a:t>
            </a:r>
          </a:p>
          <a:p>
            <a:r>
              <a:rPr lang="en-US" altLang="ko-KR" smtClean="0"/>
              <a:t> line-height:1.5rem;</a:t>
            </a:r>
          </a:p>
          <a:p>
            <a:r>
              <a:rPr lang="en-US" altLang="ko-KR" smtClean="0"/>
              <a:t> text-align:center;</a:t>
            </a:r>
          </a:p>
          <a:p>
            <a:r>
              <a:rPr lang="en-US" altLang="ko-KR" smtClean="0"/>
              <a:t> border-radius:0.5rem;</a:t>
            </a:r>
          </a:p>
          <a:p>
            <a:r>
              <a:rPr lang="en-US" altLang="ko-KR" smtClean="0"/>
              <a:t> border:none;</a:t>
            </a:r>
          </a:p>
          <a:p>
            <a:r>
              <a:rPr lang="en-US" altLang="ko-KR" smtClean="0"/>
              <a:t>}</a:t>
            </a:r>
          </a:p>
          <a:p>
            <a:endParaRPr lang="en-US" altLang="ko-KR" smtClean="0"/>
          </a:p>
          <a:p>
            <a:r>
              <a:rPr lang="en-US" altLang="ko-KR" smtClean="0"/>
              <a:t>#main .btn-accept{</a:t>
            </a:r>
          </a:p>
          <a:p>
            <a:r>
              <a:rPr lang="en-US" altLang="ko-KR" smtClean="0"/>
              <a:t> width:10rem;</a:t>
            </a:r>
          </a:p>
          <a:p>
            <a:r>
              <a:rPr lang="en-US" altLang="ko-KR" smtClean="0"/>
              <a:t> padding:0.75rem;</a:t>
            </a:r>
          </a:p>
          <a:p>
            <a:r>
              <a:rPr lang="en-US" altLang="ko-KR" smtClean="0"/>
              <a:t> font-weight:500;</a:t>
            </a:r>
          </a:p>
          <a:p>
            <a:r>
              <a:rPr lang="en-US" altLang="ko-KR" smtClean="0"/>
              <a:t> background-color:rgb(244,63,94);</a:t>
            </a:r>
          </a:p>
          <a:p>
            <a:r>
              <a:rPr lang="en-US" altLang="ko-KR" smtClean="0"/>
              <a:t> color:black;</a:t>
            </a:r>
          </a:p>
          <a:p>
            <a:r>
              <a:rPr lang="en-US" altLang="ko-KR" smtClean="0"/>
              <a:t> box-shadow:0 3px 6px rgb(0 0 0 / 10%);</a:t>
            </a:r>
          </a:p>
          <a:p>
            <a:r>
              <a:rPr lang="en-US" altLang="ko-KR" smtClean="0"/>
              <a:t> font-size:1rem;</a:t>
            </a:r>
          </a:p>
          <a:p>
            <a:r>
              <a:rPr lang="en-US" altLang="ko-KR" smtClean="0"/>
              <a:t> line-height:1.5rem;</a:t>
            </a:r>
          </a:p>
          <a:p>
            <a:r>
              <a:rPr lang="en-US" altLang="ko-KR" smtClean="0"/>
              <a:t> text-align:center;</a:t>
            </a:r>
          </a:p>
          <a:p>
            <a:r>
              <a:rPr lang="en-US" altLang="ko-KR" smtClean="0"/>
              <a:t> border-radius:0.5rem;</a:t>
            </a:r>
          </a:p>
          <a:p>
            <a:r>
              <a:rPr lang="en-US" altLang="ko-KR" smtClean="0"/>
              <a:t> border:none;</a:t>
            </a:r>
          </a:p>
          <a:p>
            <a:r>
              <a:rPr lang="en-US" altLang="ko-KR" smtClean="0"/>
              <a:t>}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AD994-BC32-40E4-999A-33A2FF988D1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36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4C8AC-5FDF-4D07-AA10-0FA32F56334F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B1B1-F9DF-4895-9C5A-85707D2CF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726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4C8AC-5FDF-4D07-AA10-0FA32F56334F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B1B1-F9DF-4895-9C5A-85707D2CF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563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4C8AC-5FDF-4D07-AA10-0FA32F56334F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B1B1-F9DF-4895-9C5A-85707D2CF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46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4C8AC-5FDF-4D07-AA10-0FA32F56334F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B1B1-F9DF-4895-9C5A-85707D2CF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218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4C8AC-5FDF-4D07-AA10-0FA32F56334F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B1B1-F9DF-4895-9C5A-85707D2CF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458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4C8AC-5FDF-4D07-AA10-0FA32F56334F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B1B1-F9DF-4895-9C5A-85707D2CF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124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4C8AC-5FDF-4D07-AA10-0FA32F56334F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B1B1-F9DF-4895-9C5A-85707D2CF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2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4C8AC-5FDF-4D07-AA10-0FA32F56334F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B1B1-F9DF-4895-9C5A-85707D2CF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700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4C8AC-5FDF-4D07-AA10-0FA32F56334F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B1B1-F9DF-4895-9C5A-85707D2CF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80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4C8AC-5FDF-4D07-AA10-0FA32F56334F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B1B1-F9DF-4895-9C5A-85707D2CF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888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4C8AC-5FDF-4D07-AA10-0FA32F56334F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B1B1-F9DF-4895-9C5A-85707D2CF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23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524C8AC-5FDF-4D07-AA10-0FA32F56334F}" type="datetimeFigureOut">
              <a:rPr lang="ko-KR" altLang="en-US" smtClean="0"/>
              <a:pPr/>
              <a:t>2024-02-14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4814B1B1-F9DF-4895-9C5A-85707D2CFB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51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CSS</a:t>
            </a:r>
            <a:r>
              <a:rPr lang="ko-KR" altLang="en-US" smtClean="0"/>
              <a:t>방법론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4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876" y="82337"/>
            <a:ext cx="9428018" cy="923348"/>
          </a:xfrm>
        </p:spPr>
        <p:txBody>
          <a:bodyPr/>
          <a:lstStyle/>
          <a:p>
            <a:r>
              <a:rPr lang="en-US" altLang="ko-KR" smtClean="0"/>
              <a:t>4-2 </a:t>
            </a:r>
            <a:r>
              <a:rPr lang="ko-KR" altLang="en-US" smtClean="0"/>
              <a:t>스트럭처</a:t>
            </a:r>
            <a:r>
              <a:rPr lang="en-US" altLang="ko-KR" smtClean="0"/>
              <a:t>(</a:t>
            </a:r>
            <a:r>
              <a:rPr lang="ko-KR" altLang="en-US" smtClean="0"/>
              <a:t>구조</a:t>
            </a:r>
            <a:r>
              <a:rPr lang="en-US" altLang="ko-KR" smtClean="0"/>
              <a:t>)</a:t>
            </a:r>
            <a:r>
              <a:rPr lang="ko-KR" altLang="en-US" smtClean="0"/>
              <a:t>와 스킨</a:t>
            </a:r>
            <a:r>
              <a:rPr lang="en-US" altLang="ko-KR" smtClean="0"/>
              <a:t>(</a:t>
            </a:r>
            <a:r>
              <a:rPr lang="ko-KR" altLang="en-US" smtClean="0"/>
              <a:t>화면</a:t>
            </a:r>
            <a:r>
              <a:rPr lang="en-US" altLang="ko-KR" smtClean="0"/>
              <a:t>)</a:t>
            </a:r>
            <a:r>
              <a:rPr lang="ko-KR" altLang="en-US" smtClean="0"/>
              <a:t>분리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68" y="1005685"/>
            <a:ext cx="7618912" cy="34249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0876" y="4627666"/>
            <a:ext cx="11257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기존에 스트럭처와 스킨을 분리하기 이전에는 위험 버튼에 대한 모든 </a:t>
            </a:r>
            <a:r>
              <a:rPr lang="en-US" altLang="ko-KR" smtClean="0"/>
              <a:t>CSS </a:t>
            </a:r>
            <a:r>
              <a:rPr lang="ko-KR" altLang="en-US" smtClean="0"/>
              <a:t>속성을 정의하였어야 하나</a:t>
            </a:r>
            <a:r>
              <a:rPr lang="en-US" altLang="ko-KR" smtClean="0"/>
              <a:t>, </a:t>
            </a:r>
            <a:r>
              <a:rPr lang="ko-KR" altLang="en-US" smtClean="0"/>
              <a:t>스트럭처와 스킨을 분리한 이후에는 공통된 속성이 정의된 </a:t>
            </a:r>
            <a:r>
              <a:rPr lang="en-US" altLang="ko-KR" smtClean="0"/>
              <a:t>btn </a:t>
            </a:r>
            <a:r>
              <a:rPr lang="ko-KR" altLang="en-US" smtClean="0"/>
              <a:t>스트럭처를 그대로 사용하며</a:t>
            </a:r>
            <a:r>
              <a:rPr lang="en-US" altLang="ko-KR" smtClean="0"/>
              <a:t>, danger </a:t>
            </a:r>
            <a:r>
              <a:rPr lang="ko-KR" altLang="en-US" smtClean="0"/>
              <a:t>클래스를 추가로 작성하여 위험 버튼을 구현할 수 있다</a:t>
            </a:r>
            <a:r>
              <a:rPr lang="en-US" altLang="ko-KR" smtClean="0"/>
              <a:t>. </a:t>
            </a:r>
            <a:r>
              <a:rPr lang="ko-KR" altLang="en-US" smtClean="0"/>
              <a:t>즉 중복을 피하면서 간단하게 위험 버튼을 추가할 수 있다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010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9189" y="140526"/>
            <a:ext cx="9428018" cy="923348"/>
          </a:xfrm>
        </p:spPr>
        <p:txBody>
          <a:bodyPr>
            <a:normAutofit/>
          </a:bodyPr>
          <a:lstStyle/>
          <a:p>
            <a:r>
              <a:rPr lang="en-US" altLang="ko-KR" smtClean="0"/>
              <a:t>4-3 </a:t>
            </a:r>
            <a:r>
              <a:rPr lang="ko-KR" altLang="en-US" smtClean="0"/>
              <a:t>컨테이너와 콘텐츠 분리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42" y="1961529"/>
            <a:ext cx="8721923" cy="25439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5142" y="1130531"/>
            <a:ext cx="10155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mtClean="0"/>
              <a:t>컨테이너는 </a:t>
            </a:r>
            <a:r>
              <a:rPr lang="en-US" altLang="ko-KR" sz="2400" smtClean="0"/>
              <a:t>‘</a:t>
            </a:r>
            <a:r>
              <a:rPr lang="ko-KR" altLang="en-US" sz="2400" smtClean="0"/>
              <a:t>영역</a:t>
            </a:r>
            <a:r>
              <a:rPr lang="en-US" altLang="ko-KR" sz="2400" smtClean="0"/>
              <a:t>‘, </a:t>
            </a:r>
            <a:r>
              <a:rPr lang="ko-KR" altLang="en-US" sz="2400" smtClean="0"/>
              <a:t>콘텐츠는 </a:t>
            </a:r>
            <a:r>
              <a:rPr lang="en-US" altLang="ko-KR" sz="2400" smtClean="0"/>
              <a:t>‘</a:t>
            </a:r>
            <a:r>
              <a:rPr lang="ko-KR" altLang="en-US" sz="2400" smtClean="0"/>
              <a:t>모듈</a:t>
            </a:r>
            <a:r>
              <a:rPr lang="en-US" altLang="ko-KR" sz="2400" smtClean="0"/>
              <a:t>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mtClean="0"/>
              <a:t>특정한 컨텍스트에 지나치게 의존하지 않는다</a:t>
            </a:r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439189" y="4644291"/>
            <a:ext cx="11257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버튼 모듈은 메인 컨테이너 안에 포함되어 있어</a:t>
            </a:r>
            <a:r>
              <a:rPr lang="en-US" altLang="ko-KR" smtClean="0"/>
              <a:t>, </a:t>
            </a:r>
            <a:r>
              <a:rPr lang="ko-KR" altLang="en-US" smtClean="0"/>
              <a:t>버튼을 </a:t>
            </a:r>
            <a:r>
              <a:rPr lang="en-US" altLang="ko-KR" smtClean="0"/>
              <a:t>main </a:t>
            </a:r>
            <a:r>
              <a:rPr lang="ko-KR" altLang="en-US" smtClean="0"/>
              <a:t>밖에서 사용하려 해도 그럴수 없다</a:t>
            </a:r>
            <a:r>
              <a:rPr lang="en-US" altLang="ko-KR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즉</a:t>
            </a:r>
            <a:r>
              <a:rPr lang="en-US" altLang="ko-KR" smtClean="0"/>
              <a:t>, main</a:t>
            </a:r>
            <a:r>
              <a:rPr lang="ko-KR" altLang="en-US" smtClean="0"/>
              <a:t>이라는 특정 컨택스트에 의존적이다</a:t>
            </a:r>
            <a:r>
              <a:rPr lang="en-US" altLang="ko-KR" smtClean="0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629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9189" y="140526"/>
            <a:ext cx="9428018" cy="923348"/>
          </a:xfrm>
        </p:spPr>
        <p:txBody>
          <a:bodyPr>
            <a:normAutofit/>
          </a:bodyPr>
          <a:lstStyle/>
          <a:p>
            <a:r>
              <a:rPr lang="en-US" altLang="ko-KR" smtClean="0"/>
              <a:t>4-3 </a:t>
            </a:r>
            <a:r>
              <a:rPr lang="ko-KR" altLang="en-US" smtClean="0"/>
              <a:t>컨테이너와 콘텐츠 분리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975466" y="1238442"/>
            <a:ext cx="6044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버튼 모듈을 </a:t>
            </a:r>
            <a:r>
              <a:rPr lang="en-US" altLang="ko-KR" smtClean="0"/>
              <a:t>main </a:t>
            </a:r>
            <a:r>
              <a:rPr lang="ko-KR" altLang="en-US" smtClean="0"/>
              <a:t>밖에서도 동작하도록 </a:t>
            </a:r>
            <a:r>
              <a:rPr lang="en-US" altLang="ko-KR" smtClean="0"/>
              <a:t>CSS</a:t>
            </a:r>
            <a:r>
              <a:rPr lang="ko-KR" altLang="en-US" smtClean="0"/>
              <a:t>셀렉터를 수정하는 것이다</a:t>
            </a:r>
            <a:r>
              <a:rPr lang="en-US" altLang="ko-KR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컨테이너와 콘텐츠의 분리하는 것은 다시말해 </a:t>
            </a:r>
            <a:r>
              <a:rPr lang="en-US" altLang="ko-KR" smtClean="0"/>
              <a:t>‘</a:t>
            </a:r>
            <a:r>
              <a:rPr lang="ko-KR" altLang="en-US" smtClean="0"/>
              <a:t>모듈을 가능한 특정한 영역에 의존하지 않도록 한다</a:t>
            </a:r>
            <a:r>
              <a:rPr lang="en-US" altLang="ko-KR" smtClean="0"/>
              <a:t>＇</a:t>
            </a:r>
            <a:r>
              <a:rPr lang="ko-KR" altLang="en-US" smtClean="0"/>
              <a:t>는 지침을 의미합니다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12041"/>
          <a:stretch/>
        </p:blipFill>
        <p:spPr>
          <a:xfrm>
            <a:off x="347749" y="1238442"/>
            <a:ext cx="5446222" cy="510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01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3385" y="65867"/>
            <a:ext cx="10515600" cy="1081289"/>
          </a:xfrm>
        </p:spPr>
        <p:txBody>
          <a:bodyPr/>
          <a:lstStyle/>
          <a:p>
            <a:r>
              <a:rPr lang="en-US" altLang="ko-KR" smtClean="0"/>
              <a:t>4-4 OOCSS </a:t>
            </a:r>
            <a:r>
              <a:rPr lang="ko-KR" altLang="en-US" smtClean="0"/>
              <a:t>정리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2069" y="1255222"/>
            <a:ext cx="10515600" cy="4813676"/>
          </a:xfrm>
        </p:spPr>
        <p:txBody>
          <a:bodyPr/>
          <a:lstStyle/>
          <a:p>
            <a:r>
              <a:rPr lang="en-US" altLang="ko-KR" smtClean="0"/>
              <a:t>OOCSS</a:t>
            </a:r>
            <a:r>
              <a:rPr lang="ko-KR" altLang="en-US" smtClean="0"/>
              <a:t>의 역사는 매우 길며 명확하게 규칙이라고 불리는 것도 많지 않다</a:t>
            </a:r>
            <a:r>
              <a:rPr lang="en-US" altLang="ko-KR" smtClean="0"/>
              <a:t>. </a:t>
            </a:r>
            <a:r>
              <a:rPr lang="ko-KR" altLang="en-US" smtClean="0"/>
              <a:t>공식 사이트를 보면 알 수 있지만 설명도 매우 간략하다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다른 </a:t>
            </a:r>
            <a:r>
              <a:rPr lang="en-US" altLang="ko-KR" smtClean="0"/>
              <a:t>CSS </a:t>
            </a:r>
            <a:r>
              <a:rPr lang="ko-KR" altLang="en-US" smtClean="0"/>
              <a:t>방법론들은 기본적으로 크건 작건 </a:t>
            </a:r>
            <a:r>
              <a:rPr lang="en-US" altLang="ko-KR" smtClean="0"/>
              <a:t>OOCSS</a:t>
            </a:r>
            <a:r>
              <a:rPr lang="ko-KR" altLang="en-US" smtClean="0"/>
              <a:t>를 참조하면서 개선한것</a:t>
            </a:r>
            <a:endParaRPr lang="en-US" altLang="ko-KR" smtClean="0"/>
          </a:p>
          <a:p>
            <a:r>
              <a:rPr lang="ko-KR" altLang="en-US" smtClean="0"/>
              <a:t>오늘날 </a:t>
            </a:r>
            <a:r>
              <a:rPr lang="en-US" altLang="ko-KR" smtClean="0"/>
              <a:t>OOCSS </a:t>
            </a:r>
            <a:r>
              <a:rPr lang="ko-KR" altLang="en-US" smtClean="0"/>
              <a:t>한 가지만으로 실질적으로 </a:t>
            </a:r>
            <a:r>
              <a:rPr lang="en-US" altLang="ko-KR" smtClean="0"/>
              <a:t>CSS </a:t>
            </a:r>
            <a:r>
              <a:rPr lang="ko-KR" altLang="en-US" smtClean="0"/>
              <a:t>설계를 수행하는 것은 그다지 현실적이지 않음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다만 </a:t>
            </a:r>
            <a:r>
              <a:rPr lang="en-US" altLang="ko-KR" smtClean="0"/>
              <a:t>10</a:t>
            </a:r>
            <a:r>
              <a:rPr lang="ko-KR" altLang="en-US" smtClean="0"/>
              <a:t>면 전 제창한 사고방식이 다른 </a:t>
            </a:r>
            <a:r>
              <a:rPr lang="en-US" altLang="ko-KR" smtClean="0"/>
              <a:t>CSS </a:t>
            </a:r>
            <a:r>
              <a:rPr lang="ko-KR" altLang="en-US" smtClean="0"/>
              <a:t>설계 기법에 녹아들어 지금까지도 사용되고 있다</a:t>
            </a:r>
            <a:r>
              <a:rPr lang="en-US" altLang="ko-KR" smtClean="0"/>
              <a:t>. OOCSS</a:t>
            </a:r>
            <a:r>
              <a:rPr lang="ko-KR" altLang="en-US" smtClean="0"/>
              <a:t>가 표방한 사고는 </a:t>
            </a:r>
            <a:r>
              <a:rPr lang="en-US" altLang="ko-KR" smtClean="0"/>
              <a:t>CSS </a:t>
            </a:r>
            <a:r>
              <a:rPr lang="ko-KR" altLang="en-US" smtClean="0"/>
              <a:t>설계에 있어 </a:t>
            </a:r>
            <a:r>
              <a:rPr lang="en-US" altLang="ko-KR" smtClean="0"/>
              <a:t>‘</a:t>
            </a:r>
            <a:r>
              <a:rPr lang="ko-KR" altLang="en-US" smtClean="0"/>
              <a:t>하나의 진리</a:t>
            </a:r>
            <a:r>
              <a:rPr lang="en-US" altLang="ko-KR" smtClean="0"/>
              <a:t>＇</a:t>
            </a:r>
            <a:r>
              <a:rPr lang="ko-KR" altLang="en-US" smtClean="0"/>
              <a:t>라고 해도 과언이 아니다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75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SMACSS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612669"/>
            <a:ext cx="10515600" cy="4564294"/>
          </a:xfrm>
        </p:spPr>
        <p:txBody>
          <a:bodyPr/>
          <a:lstStyle/>
          <a:p>
            <a:r>
              <a:rPr lang="en-US" altLang="ko-KR" smtClean="0"/>
              <a:t>5-1 SMACSS</a:t>
            </a:r>
            <a:r>
              <a:rPr lang="ko-KR" altLang="en-US" smtClean="0"/>
              <a:t>란</a:t>
            </a:r>
            <a:r>
              <a:rPr lang="en-US" altLang="ko-KR" smtClean="0"/>
              <a:t>?</a:t>
            </a:r>
          </a:p>
          <a:p>
            <a:pPr lvl="1"/>
            <a:r>
              <a:rPr lang="en-US" altLang="ko-KR" smtClean="0"/>
              <a:t>Scalable and Modular Architecture for CSS</a:t>
            </a:r>
          </a:p>
          <a:p>
            <a:pPr lvl="1"/>
            <a:r>
              <a:rPr lang="ko-KR" altLang="en-US" smtClean="0"/>
              <a:t>조나단 스눅</a:t>
            </a:r>
            <a:r>
              <a:rPr lang="en-US" altLang="ko-KR" smtClean="0"/>
              <a:t>(Jonathan Snook)</a:t>
            </a:r>
            <a:r>
              <a:rPr lang="ko-KR" altLang="en-US" smtClean="0"/>
              <a:t>이 제창</a:t>
            </a:r>
            <a:endParaRPr lang="en-US" altLang="ko-KR" smtClean="0"/>
          </a:p>
          <a:p>
            <a:pPr lvl="1"/>
            <a:r>
              <a:rPr lang="en-US" altLang="ko-KR" smtClean="0"/>
              <a:t>CSS </a:t>
            </a:r>
            <a:r>
              <a:rPr lang="ko-KR" altLang="en-US" smtClean="0"/>
              <a:t>코드를 그 역할에 따라 분류한 것이 특징</a:t>
            </a:r>
            <a:endParaRPr lang="en-US" altLang="ko-KR" smtClean="0"/>
          </a:p>
          <a:p>
            <a:pPr lvl="2"/>
            <a:r>
              <a:rPr lang="ko-KR" altLang="en-US" smtClean="0"/>
              <a:t>베이스</a:t>
            </a:r>
            <a:r>
              <a:rPr lang="en-US" altLang="ko-KR" smtClean="0"/>
              <a:t>(Base)</a:t>
            </a:r>
          </a:p>
          <a:p>
            <a:pPr lvl="2"/>
            <a:r>
              <a:rPr lang="ko-KR" altLang="en-US" smtClean="0"/>
              <a:t>레이아웃</a:t>
            </a:r>
            <a:r>
              <a:rPr lang="en-US" altLang="ko-KR" smtClean="0"/>
              <a:t>(Layout)</a:t>
            </a:r>
          </a:p>
          <a:p>
            <a:pPr lvl="2"/>
            <a:r>
              <a:rPr lang="ko-KR" altLang="en-US" smtClean="0"/>
              <a:t>모듈</a:t>
            </a:r>
            <a:r>
              <a:rPr lang="en-US" altLang="ko-KR" smtClean="0"/>
              <a:t>(Module)</a:t>
            </a:r>
          </a:p>
          <a:p>
            <a:pPr lvl="2"/>
            <a:r>
              <a:rPr lang="ko-KR" altLang="en-US" smtClean="0"/>
              <a:t>스테이트</a:t>
            </a:r>
            <a:r>
              <a:rPr lang="en-US" altLang="ko-KR" smtClean="0"/>
              <a:t>(State)</a:t>
            </a:r>
          </a:p>
          <a:p>
            <a:pPr lvl="2"/>
            <a:r>
              <a:rPr lang="ko-KR" altLang="en-US" smtClean="0"/>
              <a:t>테마</a:t>
            </a:r>
            <a:r>
              <a:rPr lang="en-US" altLang="ko-KR" smtClean="0"/>
              <a:t>(Theme)</a:t>
            </a: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98517" y="5120640"/>
            <a:ext cx="1116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OOCSS</a:t>
            </a:r>
            <a:r>
              <a:rPr lang="ko-KR" altLang="en-US" smtClean="0"/>
              <a:t>는 </a:t>
            </a:r>
            <a:r>
              <a:rPr lang="en-US" altLang="ko-KR" smtClean="0"/>
              <a:t>SMACSS</a:t>
            </a:r>
            <a:r>
              <a:rPr lang="ko-KR" altLang="en-US" smtClean="0"/>
              <a:t>를 기준으로 보았을때 거의 모듈만 언급했던것에 비해 </a:t>
            </a:r>
            <a:r>
              <a:rPr lang="en-US" altLang="ko-KR" smtClean="0"/>
              <a:t>SMACSS</a:t>
            </a:r>
            <a:r>
              <a:rPr lang="ko-KR" altLang="en-US" smtClean="0"/>
              <a:t>는 보다 폭넓고 실제로 웹사이트를 구축하는 데 있어 빼놓을 수 없는 베이스나 레이아웃 코드를 다루는 방법까지 설명하고 있다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4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5-2. </a:t>
            </a:r>
            <a:r>
              <a:rPr lang="ko-KR" altLang="en-US" smtClean="0"/>
              <a:t>베이스</a:t>
            </a:r>
            <a:r>
              <a:rPr lang="en-US" altLang="ko-KR" smtClean="0"/>
              <a:t>(Base) </a:t>
            </a:r>
            <a:r>
              <a:rPr lang="ko-KR" altLang="en-US" smtClean="0"/>
              <a:t>규칙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612669"/>
            <a:ext cx="10515600" cy="2876204"/>
          </a:xfrm>
        </p:spPr>
        <p:txBody>
          <a:bodyPr/>
          <a:lstStyle/>
          <a:p>
            <a:r>
              <a:rPr lang="ko-KR" altLang="en-US" smtClean="0"/>
              <a:t>프로젝트의 표준 스타일을 정의</a:t>
            </a:r>
            <a:endParaRPr lang="en-US" altLang="ko-KR" smtClean="0"/>
          </a:p>
          <a:p>
            <a:r>
              <a:rPr lang="ko-KR" altLang="en-US" smtClean="0"/>
              <a:t>리셋 </a:t>
            </a:r>
            <a:r>
              <a:rPr lang="en-US" altLang="ko-KR" smtClean="0"/>
              <a:t>CSS</a:t>
            </a:r>
            <a:r>
              <a:rPr lang="ko-KR" altLang="en-US" smtClean="0"/>
              <a:t>도</a:t>
            </a:r>
            <a:r>
              <a:rPr lang="en-US" altLang="ko-KR" smtClean="0"/>
              <a:t>, </a:t>
            </a:r>
            <a:r>
              <a:rPr lang="ko-KR" altLang="en-US" smtClean="0"/>
              <a:t>베이스 규칙에 포함됨</a:t>
            </a:r>
            <a:endParaRPr lang="en-US" altLang="ko-KR" smtClean="0"/>
          </a:p>
        </p:txBody>
      </p:sp>
      <p:sp>
        <p:nvSpPr>
          <p:cNvPr id="2" name="TextBox 1"/>
          <p:cNvSpPr txBox="1"/>
          <p:nvPr/>
        </p:nvSpPr>
        <p:spPr>
          <a:xfrm>
            <a:off x="613756" y="5251343"/>
            <a:ext cx="1116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베이스에 해당하는 규칙은 바탕화면 색깔 등 프로젝트 전반에 적용되는 스타일링입니다</a:t>
            </a:r>
            <a:r>
              <a:rPr lang="en-US" altLang="ko-KR" smtClean="0"/>
              <a:t>. </a:t>
            </a:r>
            <a:r>
              <a:rPr lang="ko-KR" altLang="en-US" smtClean="0"/>
              <a:t>또한 브라우저간 차이를 제거하기 위해 사용되는 리셋 </a:t>
            </a:r>
            <a:r>
              <a:rPr lang="en-US" altLang="ko-KR" smtClean="0"/>
              <a:t>CSS, </a:t>
            </a:r>
            <a:r>
              <a:rPr lang="ko-KR" altLang="en-US" smtClean="0"/>
              <a:t>노멀라이즈 </a:t>
            </a:r>
            <a:r>
              <a:rPr lang="en-US" altLang="ko-KR" smtClean="0"/>
              <a:t>CSS</a:t>
            </a:r>
            <a:r>
              <a:rPr lang="ko-KR" altLang="en-US" smtClean="0"/>
              <a:t>도 </a:t>
            </a:r>
            <a:r>
              <a:rPr lang="en-US" altLang="ko-KR" smtClean="0"/>
              <a:t>SMACSS </a:t>
            </a:r>
            <a:r>
              <a:rPr lang="ko-KR" altLang="en-US" smtClean="0"/>
              <a:t>기준 베이스 규칙에 해당된다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26152"/>
            <a:ext cx="11049095" cy="23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5-3. </a:t>
            </a:r>
            <a:r>
              <a:rPr lang="ko-KR" altLang="en-US" smtClean="0"/>
              <a:t>레이아웃</a:t>
            </a:r>
            <a:r>
              <a:rPr lang="en-US" altLang="ko-KR" smtClean="0"/>
              <a:t>(Layout) </a:t>
            </a:r>
            <a:r>
              <a:rPr lang="ko-KR" altLang="en-US" smtClean="0"/>
              <a:t>규칙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3756" y="1025563"/>
            <a:ext cx="11065626" cy="2424219"/>
          </a:xfrm>
        </p:spPr>
        <p:txBody>
          <a:bodyPr/>
          <a:lstStyle/>
          <a:p>
            <a:r>
              <a:rPr lang="ko-KR" altLang="en-US" smtClean="0"/>
              <a:t>헤더</a:t>
            </a:r>
            <a:r>
              <a:rPr lang="en-US" altLang="ko-KR" smtClean="0"/>
              <a:t>, </a:t>
            </a:r>
            <a:r>
              <a:rPr lang="ko-KR" altLang="en-US" smtClean="0"/>
              <a:t>메인 영역</a:t>
            </a:r>
            <a:r>
              <a:rPr lang="en-US" altLang="ko-KR" smtClean="0"/>
              <a:t>, </a:t>
            </a:r>
            <a:r>
              <a:rPr lang="ko-KR" altLang="en-US" smtClean="0"/>
              <a:t>사이드 바 등 웹사이트의 레이아웃을 구성하는 큰 모듈에 관한 규칙</a:t>
            </a:r>
            <a:endParaRPr lang="en-US" altLang="ko-KR" smtClean="0"/>
          </a:p>
          <a:p>
            <a:r>
              <a:rPr lang="ko-KR" altLang="en-US" smtClean="0"/>
              <a:t>대부분 특정 페이지에서 한 차례만 사용하므로 </a:t>
            </a:r>
            <a:r>
              <a:rPr lang="en-US" altLang="ko-KR" smtClean="0"/>
              <a:t>ID </a:t>
            </a:r>
            <a:r>
              <a:rPr lang="ko-KR" altLang="en-US" smtClean="0"/>
              <a:t>셀렉터를 활용한 스타일링을 허용</a:t>
            </a:r>
            <a:endParaRPr lang="en-US" altLang="ko-KR" smtClean="0"/>
          </a:p>
          <a:p>
            <a:r>
              <a:rPr lang="ko-KR" altLang="en-US" smtClean="0"/>
              <a:t>반복적으로 사용하는 모듈의 경우에는 클래스 셀렉터를 이용</a:t>
            </a:r>
            <a:endParaRPr lang="en-US" altLang="ko-KR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79" y="3449782"/>
            <a:ext cx="10202486" cy="29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3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5-3. </a:t>
            </a:r>
            <a:r>
              <a:rPr lang="ko-KR" altLang="en-US" smtClean="0"/>
              <a:t>레이아웃</a:t>
            </a:r>
            <a:r>
              <a:rPr lang="en-US" altLang="ko-KR" smtClean="0"/>
              <a:t>(Layout) </a:t>
            </a:r>
            <a:r>
              <a:rPr lang="ko-KR" altLang="en-US" smtClean="0"/>
              <a:t>규칙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048"/>
          <a:stretch/>
        </p:blipFill>
        <p:spPr>
          <a:xfrm>
            <a:off x="796637" y="917498"/>
            <a:ext cx="6915881" cy="52588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71749" b="23745"/>
          <a:stretch/>
        </p:blipFill>
        <p:spPr>
          <a:xfrm>
            <a:off x="796637" y="6168044"/>
            <a:ext cx="6915881" cy="25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5-3. </a:t>
            </a:r>
            <a:r>
              <a:rPr lang="ko-KR" altLang="en-US" smtClean="0"/>
              <a:t>모듈</a:t>
            </a:r>
            <a:r>
              <a:rPr lang="en-US" altLang="ko-KR" smtClean="0"/>
              <a:t>(Module) </a:t>
            </a:r>
            <a:r>
              <a:rPr lang="ko-KR" altLang="en-US" smtClean="0"/>
              <a:t>규칙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3756" y="1025563"/>
            <a:ext cx="11065626" cy="3854008"/>
          </a:xfrm>
        </p:spPr>
        <p:txBody>
          <a:bodyPr>
            <a:normAutofit/>
          </a:bodyPr>
          <a:lstStyle/>
          <a:p>
            <a:r>
              <a:rPr lang="ko-KR" altLang="en-US" smtClean="0"/>
              <a:t>타이틀</a:t>
            </a:r>
            <a:r>
              <a:rPr lang="en-US" altLang="ko-KR" smtClean="0"/>
              <a:t>(Title), </a:t>
            </a:r>
            <a:r>
              <a:rPr lang="ko-KR" altLang="en-US" smtClean="0"/>
              <a:t>버튼</a:t>
            </a:r>
            <a:r>
              <a:rPr lang="en-US" altLang="ko-KR" smtClean="0"/>
              <a:t>(Button), </a:t>
            </a:r>
            <a:r>
              <a:rPr lang="ko-KR" altLang="en-US" smtClean="0"/>
              <a:t>카드</a:t>
            </a:r>
            <a:r>
              <a:rPr lang="en-US" altLang="ko-KR" smtClean="0"/>
              <a:t>(Card), </a:t>
            </a:r>
            <a:r>
              <a:rPr lang="ko-KR" altLang="en-US" smtClean="0"/>
              <a:t>내비게이션</a:t>
            </a:r>
            <a:r>
              <a:rPr lang="en-US" altLang="ko-KR" smtClean="0"/>
              <a:t>(Navigation) </a:t>
            </a:r>
            <a:r>
              <a:rPr lang="ko-KR" altLang="en-US" smtClean="0"/>
              <a:t>등</a:t>
            </a:r>
            <a:endParaRPr lang="en-US" altLang="ko-KR" smtClean="0"/>
          </a:p>
          <a:p>
            <a:r>
              <a:rPr lang="ko-KR" altLang="en-US" smtClean="0"/>
              <a:t>모든 모듈은 레이아웃 규칙 안에 배치되는 것을 가정</a:t>
            </a:r>
            <a:endParaRPr lang="en-US" altLang="ko-KR" smtClean="0"/>
          </a:p>
          <a:p>
            <a:r>
              <a:rPr lang="ko-KR" altLang="en-US" smtClean="0"/>
              <a:t>다른 페이지로 이동하거나 다른 레이아웃 안에 삽입하더라도 형태가 부서지거나 달라지지 않고 사용할 수 있어야 함</a:t>
            </a:r>
            <a:endParaRPr lang="en-US" altLang="ko-KR" smtClean="0"/>
          </a:p>
          <a:p>
            <a:pPr lvl="1"/>
            <a:r>
              <a:rPr lang="ko-KR" altLang="en-US" smtClean="0"/>
              <a:t>특정 컨텍스트에 지나치게 의존하지 않도록 작성하여함</a:t>
            </a:r>
            <a:endParaRPr lang="en-US" altLang="ko-KR" smtClean="0"/>
          </a:p>
          <a:p>
            <a:r>
              <a:rPr lang="ko-KR" altLang="en-US" smtClean="0"/>
              <a:t>따라서 모듈 규칙을 작성할 때에는 다른 레이아웃으로 이동했을 때 영향이 없는 가를 고려하여야 한다</a:t>
            </a:r>
            <a:r>
              <a:rPr lang="en-US" altLang="ko-KR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27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5-3. </a:t>
            </a:r>
            <a:r>
              <a:rPr lang="ko-KR" altLang="en-US" smtClean="0"/>
              <a:t>모듈</a:t>
            </a:r>
            <a:r>
              <a:rPr lang="en-US" altLang="ko-KR" smtClean="0"/>
              <a:t>(Module) </a:t>
            </a:r>
            <a:r>
              <a:rPr lang="ko-KR" altLang="en-US" smtClean="0"/>
              <a:t>규칙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3756" y="1025563"/>
            <a:ext cx="11065626" cy="3854008"/>
          </a:xfrm>
        </p:spPr>
        <p:txBody>
          <a:bodyPr>
            <a:normAutofit/>
          </a:bodyPr>
          <a:lstStyle/>
          <a:p>
            <a:r>
              <a:rPr lang="ko-KR" altLang="en-US" smtClean="0"/>
              <a:t>모듈의 루트 요소에는 반드시 클래스 셀렉터를 사용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35" y="1500710"/>
            <a:ext cx="6942674" cy="31793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687" y="4879571"/>
            <a:ext cx="11163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모듈은 한 페이지 내에서 반복해서 사용되는 상황을 가정하고 있으므로 당연히 </a:t>
            </a:r>
            <a:r>
              <a:rPr lang="en-US" altLang="ko-KR" smtClean="0"/>
              <a:t>ID </a:t>
            </a:r>
            <a:r>
              <a:rPr lang="ko-KR" altLang="en-US" smtClean="0"/>
              <a:t>셀렉터를 이용한 구현은 하지 않으며</a:t>
            </a:r>
            <a:r>
              <a:rPr lang="en-US" altLang="ko-KR" smtClean="0"/>
              <a:t>, </a:t>
            </a:r>
            <a:r>
              <a:rPr lang="ko-KR" altLang="en-US" smtClean="0"/>
              <a:t>모듈의 루트 요소에는 반드시 클래스 셀렉터를 사용한다</a:t>
            </a:r>
            <a:r>
              <a:rPr lang="en-US" altLang="ko-KR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모듈의 하위요소에는 요소 셀렉터를 사용할 수 있으나</a:t>
            </a:r>
            <a:r>
              <a:rPr lang="en-US" altLang="ko-KR" smtClean="0"/>
              <a:t>, HTML</a:t>
            </a:r>
            <a:r>
              <a:rPr lang="ko-KR" altLang="en-US" smtClean="0"/>
              <a:t>과 스타일링을 느슨하게 결합하기 위해서 가급적 요소 셀렉터를 사용하지 않을 것을 권장한다</a:t>
            </a:r>
            <a:r>
              <a:rPr lang="en-US" altLang="ko-KR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만약 오소형 셀렉터를 사용하는 경우</a:t>
            </a:r>
            <a:r>
              <a:rPr lang="en-US" altLang="ko-KR" smtClean="0"/>
              <a:t>, </a:t>
            </a:r>
            <a:r>
              <a:rPr lang="ko-KR" altLang="en-US" smtClean="0"/>
              <a:t>손자 셀렉터가 아닌 자녀 셀렉터</a:t>
            </a:r>
            <a:r>
              <a:rPr lang="en-US" altLang="ko-KR" smtClean="0"/>
              <a:t>(&gt;)</a:t>
            </a:r>
            <a:r>
              <a:rPr lang="ko-KR" altLang="en-US" smtClean="0"/>
              <a:t>를 사용하여 영향 범위를 지나치게 넓히지 않아야 한다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93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순서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CSS</a:t>
            </a:r>
            <a:r>
              <a:rPr lang="ko-KR" altLang="en-US" smtClean="0"/>
              <a:t>란</a:t>
            </a:r>
            <a:endParaRPr lang="en-US" altLang="ko-KR" smtClean="0"/>
          </a:p>
          <a:p>
            <a:r>
              <a:rPr lang="en-US" altLang="ko-KR" smtClean="0"/>
              <a:t>CSS </a:t>
            </a:r>
            <a:r>
              <a:rPr lang="ko-KR" altLang="en-US" smtClean="0"/>
              <a:t>등장 이전</a:t>
            </a:r>
            <a:r>
              <a:rPr lang="en-US" altLang="ko-KR" smtClean="0"/>
              <a:t>/</a:t>
            </a:r>
            <a:r>
              <a:rPr lang="ko-KR" altLang="en-US" smtClean="0"/>
              <a:t>이후의 스타일링</a:t>
            </a:r>
            <a:endParaRPr lang="en-US" altLang="ko-KR" smtClean="0"/>
          </a:p>
          <a:p>
            <a:r>
              <a:rPr lang="en-US" altLang="ko-KR" smtClean="0"/>
              <a:t>CSS</a:t>
            </a:r>
            <a:r>
              <a:rPr lang="ko-KR" altLang="en-US" smtClean="0"/>
              <a:t>의 문제점</a:t>
            </a:r>
            <a:endParaRPr lang="en-US" altLang="ko-KR" smtClean="0"/>
          </a:p>
          <a:p>
            <a:r>
              <a:rPr lang="en-US" altLang="ko-KR" smtClean="0"/>
              <a:t>OOCSS</a:t>
            </a:r>
          </a:p>
          <a:p>
            <a:r>
              <a:rPr lang="en-US" altLang="ko-KR" smtClean="0"/>
              <a:t>SMACSS</a:t>
            </a:r>
          </a:p>
          <a:p>
            <a:r>
              <a:rPr lang="en-US" altLang="ko-KR" smtClean="0"/>
              <a:t>BEM</a:t>
            </a:r>
          </a:p>
          <a:p>
            <a:r>
              <a:rPr lang="ko-KR" altLang="en-US" smtClean="0"/>
              <a:t>새로운 방법론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0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5-5. </a:t>
            </a:r>
            <a:r>
              <a:rPr lang="ko-KR" altLang="en-US" smtClean="0"/>
              <a:t>스테이트</a:t>
            </a:r>
            <a:r>
              <a:rPr lang="en-US" altLang="ko-KR" smtClean="0"/>
              <a:t>(State) </a:t>
            </a:r>
            <a:r>
              <a:rPr lang="ko-KR" altLang="en-US" smtClean="0"/>
              <a:t>규칙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3756" y="1025563"/>
            <a:ext cx="11065626" cy="3854008"/>
          </a:xfrm>
        </p:spPr>
        <p:txBody>
          <a:bodyPr>
            <a:normAutofit/>
          </a:bodyPr>
          <a:lstStyle/>
          <a:p>
            <a:r>
              <a:rPr lang="ko-KR" altLang="en-US" smtClean="0"/>
              <a:t>기존 스타일을 덮어쓰거나 확장하기 위해 사용등</a:t>
            </a:r>
            <a:endParaRPr lang="en-US" altLang="ko-KR" smtClean="0"/>
          </a:p>
          <a:p>
            <a:r>
              <a:rPr lang="ko-KR" altLang="en-US" smtClean="0"/>
              <a:t>기존 스타일을 모두 덮어써서 스테이트 스타일을 반영하는 것을 기대하기 때문에 필요한 경우에는 </a:t>
            </a:r>
            <a:r>
              <a:rPr lang="en-US" altLang="ko-KR" smtClean="0"/>
              <a:t>!important </a:t>
            </a:r>
            <a:r>
              <a:rPr lang="ko-KR" altLang="en-US" smtClean="0"/>
              <a:t>사용도 권장</a:t>
            </a:r>
            <a:endParaRPr lang="en-US" altLang="ko-KR" smtClean="0"/>
          </a:p>
          <a:p>
            <a:r>
              <a:rPr lang="ko-KR" altLang="en-US" smtClean="0"/>
              <a:t>스테이트는 레이아웃이나 모듈에 할당할 수 있다</a:t>
            </a:r>
            <a:endParaRPr lang="en-US" altLang="ko-KR" smtClean="0"/>
          </a:p>
          <a:p>
            <a:r>
              <a:rPr lang="ko-KR" altLang="en-US" smtClean="0"/>
              <a:t>스테이트 규칙에 따른 클래스 이름은 모두 </a:t>
            </a:r>
            <a:r>
              <a:rPr lang="en-US" altLang="ko-KR" smtClean="0"/>
              <a:t>is- </a:t>
            </a:r>
            <a:r>
              <a:rPr lang="ko-KR" altLang="en-US" smtClean="0"/>
              <a:t>접두사를 붙여서 다른 규칙과 구별하며</a:t>
            </a:r>
            <a:r>
              <a:rPr lang="en-US" altLang="ko-KR" smtClean="0"/>
              <a:t>, </a:t>
            </a:r>
            <a:r>
              <a:rPr lang="ko-KR" altLang="en-US" smtClean="0"/>
              <a:t>어떤 모듈에 적용하는지를 명확하게 하기 위해서 스테이트의 이름에 모듈이름을 포함시킬 것을 권장하고 있다</a:t>
            </a:r>
            <a:r>
              <a:rPr lang="en-US" altLang="ko-KR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689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5-5. </a:t>
            </a:r>
            <a:r>
              <a:rPr lang="ko-KR" altLang="en-US" smtClean="0"/>
              <a:t>스테이트</a:t>
            </a:r>
            <a:r>
              <a:rPr lang="en-US" altLang="ko-KR" smtClean="0"/>
              <a:t>(State) </a:t>
            </a:r>
            <a:r>
              <a:rPr lang="ko-KR" altLang="en-US" smtClean="0"/>
              <a:t>규칙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3756" y="1025563"/>
            <a:ext cx="11065626" cy="695172"/>
          </a:xfrm>
        </p:spPr>
        <p:txBody>
          <a:bodyPr>
            <a:normAutofit/>
          </a:bodyPr>
          <a:lstStyle/>
          <a:p>
            <a:r>
              <a:rPr lang="ko-KR" altLang="en-US" smtClean="0"/>
              <a:t>자바스크립트에 의존한다</a:t>
            </a:r>
            <a:r>
              <a:rPr lang="en-US" altLang="ko-KR" smtClean="0"/>
              <a:t>.</a:t>
            </a: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216132" y="4760910"/>
            <a:ext cx="11712632" cy="186433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ko-KR" altLang="en-US" smtClean="0"/>
              <a:t>레이아웃 또는 모듈과 스테이트를 구분하는 쉬운 방법은 스테이트는 자바스크립트에 의존한다는 점이다</a:t>
            </a:r>
            <a:r>
              <a:rPr lang="en-US" altLang="ko-KR" smtClean="0"/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smtClean="0"/>
              <a:t>탭</a:t>
            </a:r>
            <a:r>
              <a:rPr lang="en-US" altLang="ko-KR" smtClean="0"/>
              <a:t>1 </a:t>
            </a:r>
            <a:r>
              <a:rPr lang="ko-KR" altLang="en-US" smtClean="0"/>
              <a:t>탭</a:t>
            </a:r>
            <a:r>
              <a:rPr lang="en-US" altLang="ko-KR" smtClean="0"/>
              <a:t>2 </a:t>
            </a:r>
            <a:r>
              <a:rPr lang="ko-KR" altLang="en-US" smtClean="0"/>
              <a:t>탭</a:t>
            </a:r>
            <a:r>
              <a:rPr lang="en-US" altLang="ko-KR" smtClean="0"/>
              <a:t>3 </a:t>
            </a:r>
            <a:r>
              <a:rPr lang="ko-KR" altLang="en-US" smtClean="0"/>
              <a:t>탭</a:t>
            </a:r>
            <a:r>
              <a:rPr lang="en-US" altLang="ko-KR" smtClean="0"/>
              <a:t>4</a:t>
            </a:r>
            <a:r>
              <a:rPr lang="ko-KR" altLang="en-US" smtClean="0"/>
              <a:t>가 있는 모듈에서 각 탭을 클릭하면 배경색이 파란색으로 바뀐다고 가정하자</a:t>
            </a:r>
            <a:r>
              <a:rPr lang="en-US" altLang="ko-KR" smtClean="0"/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smtClean="0"/>
              <a:t>자바스크립트로 각 탭의 </a:t>
            </a:r>
            <a:r>
              <a:rPr lang="en-US" altLang="ko-KR" smtClean="0"/>
              <a:t>click evfent handler</a:t>
            </a:r>
            <a:r>
              <a:rPr lang="ko-KR" altLang="en-US" smtClean="0"/>
              <a:t>를 이용하여 배경색을 바꾸는 클래스를 추가하여 구현할때</a:t>
            </a:r>
            <a:r>
              <a:rPr lang="en-US" altLang="ko-KR" smtClean="0"/>
              <a:t>,  </a:t>
            </a:r>
            <a:r>
              <a:rPr lang="ko-KR" altLang="en-US" smtClean="0"/>
              <a:t>배경색을 바꾸는 클래스</a:t>
            </a:r>
            <a:r>
              <a:rPr lang="en-US" altLang="ko-KR" smtClean="0"/>
              <a:t>, is-tab-active</a:t>
            </a:r>
            <a:r>
              <a:rPr lang="ko-KR" altLang="en-US" smtClean="0"/>
              <a:t>가 바로 스테이트 규칙에 해당하는 </a:t>
            </a:r>
            <a:r>
              <a:rPr lang="en-US" altLang="ko-KR" smtClean="0"/>
              <a:t>CSS </a:t>
            </a:r>
            <a:r>
              <a:rPr lang="ko-KR" altLang="en-US" smtClean="0"/>
              <a:t>코드이다</a:t>
            </a:r>
            <a:r>
              <a:rPr lang="en-US" altLang="ko-KR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13" y="1651745"/>
            <a:ext cx="8654934" cy="294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7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5-5. </a:t>
            </a:r>
            <a:r>
              <a:rPr lang="ko-KR" altLang="en-US" smtClean="0"/>
              <a:t>테마</a:t>
            </a:r>
            <a:r>
              <a:rPr lang="en-US" altLang="ko-KR" smtClean="0"/>
              <a:t>(Theme) </a:t>
            </a:r>
            <a:r>
              <a:rPr lang="ko-KR" altLang="en-US" smtClean="0"/>
              <a:t>규칙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3756" y="1025562"/>
            <a:ext cx="11065626" cy="2499033"/>
          </a:xfrm>
        </p:spPr>
        <p:txBody>
          <a:bodyPr>
            <a:normAutofit/>
          </a:bodyPr>
          <a:lstStyle/>
          <a:p>
            <a:r>
              <a:rPr lang="ko-KR" altLang="en-US" smtClean="0"/>
              <a:t>사이트 내 레이아웃이나 색상</a:t>
            </a:r>
            <a:r>
              <a:rPr lang="en-US" altLang="ko-KR" smtClean="0"/>
              <a:t>, </a:t>
            </a:r>
            <a:r>
              <a:rPr lang="ko-KR" altLang="en-US" smtClean="0"/>
              <a:t>텍스트 처리등을 일정한 규칙에 따라 덮어 쓰는 것</a:t>
            </a:r>
            <a:endParaRPr lang="en-US" altLang="ko-KR" smtClean="0"/>
          </a:p>
          <a:p>
            <a:r>
              <a:rPr lang="ko-KR" altLang="en-US" smtClean="0"/>
              <a:t>기존의 다양한 스타일링이 덮어쓰기의 대상이 된다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예시</a:t>
            </a:r>
            <a:r>
              <a:rPr lang="en-US" altLang="ko-KR" smtClean="0"/>
              <a:t>) </a:t>
            </a:r>
            <a:r>
              <a:rPr lang="ko-KR" altLang="en-US" smtClean="0"/>
              <a:t>다크모드 전환</a:t>
            </a:r>
            <a:r>
              <a:rPr lang="en-US" altLang="ko-KR" smtClean="0"/>
              <a:t>, </a:t>
            </a:r>
            <a:r>
              <a:rPr lang="ko-KR" altLang="en-US" smtClean="0"/>
              <a:t>테마 컬러 변경등</a:t>
            </a:r>
            <a:endParaRPr lang="en-US" altLang="ko-KR" smtClean="0"/>
          </a:p>
          <a:p>
            <a:r>
              <a:rPr lang="en-US" altLang="ko-KR" smtClean="0"/>
              <a:t>Theme </a:t>
            </a:r>
            <a:r>
              <a:rPr lang="ko-KR" altLang="en-US" smtClean="0"/>
              <a:t>접두사를 붙일 것을 권장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62175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5-5. SMACSS </a:t>
            </a:r>
            <a:r>
              <a:rPr lang="ko-KR" altLang="en-US" smtClean="0"/>
              <a:t>정리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3756" y="1025562"/>
            <a:ext cx="11065626" cy="2499033"/>
          </a:xfrm>
        </p:spPr>
        <p:txBody>
          <a:bodyPr>
            <a:normAutofit/>
          </a:bodyPr>
          <a:lstStyle/>
          <a:p>
            <a:r>
              <a:rPr lang="ko-KR" altLang="en-US" smtClean="0"/>
              <a:t>프로젝트에서 고려해야 하는 대부분의 </a:t>
            </a:r>
            <a:r>
              <a:rPr lang="en-US" altLang="ko-KR" smtClean="0"/>
              <a:t>CSS </a:t>
            </a:r>
            <a:r>
              <a:rPr lang="ko-KR" altLang="en-US" smtClean="0"/>
              <a:t>규칙을 포함</a:t>
            </a:r>
            <a:endParaRPr lang="en-US" altLang="ko-KR" smtClean="0"/>
          </a:p>
          <a:p>
            <a:r>
              <a:rPr lang="ko-KR" altLang="en-US" smtClean="0"/>
              <a:t>각 규칙이 엄격하지 않아 유연하나</a:t>
            </a:r>
            <a:r>
              <a:rPr lang="en-US" altLang="ko-KR" smtClean="0"/>
              <a:t>, </a:t>
            </a:r>
            <a:r>
              <a:rPr lang="ko-KR" altLang="en-US" smtClean="0"/>
              <a:t>경우에 따라 규칙이 너무 유연하여 실제 코드의 지침으로 삼기 어려움</a:t>
            </a:r>
            <a:endParaRPr lang="en-US" altLang="ko-KR" smtClean="0"/>
          </a:p>
          <a:p>
            <a:r>
              <a:rPr lang="ko-KR" altLang="en-US" smtClean="0"/>
              <a:t>모듈 규칙에 </a:t>
            </a:r>
            <a:r>
              <a:rPr lang="en-US" altLang="ko-KR" smtClean="0"/>
              <a:t>OOCSS</a:t>
            </a:r>
            <a:r>
              <a:rPr lang="ko-KR" altLang="en-US" smtClean="0"/>
              <a:t>를 적용하거나 다음에 설명할 </a:t>
            </a:r>
            <a:r>
              <a:rPr lang="en-US" altLang="ko-KR" smtClean="0"/>
              <a:t>BEM</a:t>
            </a:r>
            <a:r>
              <a:rPr lang="ko-KR" altLang="en-US" smtClean="0"/>
              <a:t>의 규칙을 일부 적용하는 등 다른 설계기법과 조합하는 경우가 많다</a:t>
            </a:r>
            <a:r>
              <a:rPr lang="en-US" altLang="ko-KR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417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6. BEM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3756" y="1025562"/>
            <a:ext cx="11065626" cy="297286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smtClean="0"/>
              <a:t>6-1 BEM</a:t>
            </a:r>
            <a:r>
              <a:rPr lang="ko-KR" altLang="en-US" smtClean="0"/>
              <a:t>이란</a:t>
            </a:r>
            <a:r>
              <a:rPr lang="en-US" altLang="ko-KR" smtClean="0"/>
              <a:t>?</a:t>
            </a:r>
          </a:p>
          <a:p>
            <a:pPr lvl="1">
              <a:lnSpc>
                <a:spcPct val="110000"/>
              </a:lnSpc>
            </a:pPr>
            <a:r>
              <a:rPr lang="en-US" altLang="ko-KR" smtClean="0"/>
              <a:t>Block, Element, Modifier</a:t>
            </a:r>
          </a:p>
          <a:p>
            <a:pPr lvl="1">
              <a:lnSpc>
                <a:spcPct val="110000"/>
              </a:lnSpc>
            </a:pPr>
            <a:r>
              <a:rPr lang="ko-KR" altLang="en-US" smtClean="0"/>
              <a:t>러시아의 </a:t>
            </a:r>
            <a:r>
              <a:rPr lang="en-US" altLang="ko-KR" smtClean="0"/>
              <a:t>Yandex </a:t>
            </a:r>
            <a:r>
              <a:rPr lang="ko-KR" altLang="en-US" smtClean="0"/>
              <a:t>사가 제창한 컴포넌트 기반 웹 개발 접근법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r>
              <a:rPr lang="en-US" altLang="ko-KR" smtClean="0"/>
              <a:t>UI</a:t>
            </a:r>
            <a:r>
              <a:rPr lang="ko-KR" altLang="en-US" smtClean="0"/>
              <a:t>를 독립된 블록으로 분리함으로써 복잡한 페이지에서도 간단하고 신속하게 개발을 수행하는 것이 목적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r>
              <a:rPr lang="ko-KR" altLang="en-US" smtClean="0"/>
              <a:t>기본적으로는 모듈 기반의 방법이지만</a:t>
            </a:r>
            <a:r>
              <a:rPr lang="en-US" altLang="ko-KR" smtClean="0"/>
              <a:t>, </a:t>
            </a:r>
            <a:r>
              <a:rPr lang="ko-KR" altLang="en-US" smtClean="0"/>
              <a:t>그 내용이 다른 설계 기법에 비해 엄격하고 강력하여 세계적으로 이름이 알려졌으며 실제로 널리 사용되고 있다</a:t>
            </a:r>
            <a:r>
              <a:rPr lang="en-US" altLang="ko-KR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138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6-2 Block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3756" y="834369"/>
            <a:ext cx="10982499" cy="1676698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smtClean="0"/>
              <a:t>재사용할 수 있는 기능적으로 독립적인 페이지 구성요소</a:t>
            </a:r>
            <a:endParaRPr lang="en-US" altLang="ko-KR" smtClean="0"/>
          </a:p>
          <a:p>
            <a:pPr>
              <a:lnSpc>
                <a:spcPct val="110000"/>
              </a:lnSpc>
            </a:pPr>
            <a:r>
              <a:rPr lang="en-US" altLang="ko-KR" smtClean="0"/>
              <a:t>BEM</a:t>
            </a:r>
            <a:r>
              <a:rPr lang="ko-KR" altLang="en-US" smtClean="0"/>
              <a:t>을 사용할 때는 </a:t>
            </a:r>
            <a:r>
              <a:rPr lang="en-US" altLang="ko-KR" smtClean="0"/>
              <a:t>ID </a:t>
            </a:r>
            <a:r>
              <a:rPr lang="ko-KR" altLang="en-US" smtClean="0"/>
              <a:t>셀렉터 또는 요소 셀렉터를 사용하면 안됨</a:t>
            </a:r>
            <a:endParaRPr lang="en-US" altLang="ko-KR" smtClean="0"/>
          </a:p>
          <a:p>
            <a:pPr>
              <a:lnSpc>
                <a:spcPct val="110000"/>
              </a:lnSpc>
            </a:pPr>
            <a:r>
              <a:rPr lang="en-US" altLang="ko-KR" smtClean="0"/>
              <a:t>Block </a:t>
            </a:r>
            <a:r>
              <a:rPr lang="ko-KR" altLang="en-US" smtClean="0"/>
              <a:t>이름은 상태</a:t>
            </a:r>
            <a:r>
              <a:rPr lang="en-US" altLang="ko-KR" smtClean="0"/>
              <a:t>(state)</a:t>
            </a:r>
            <a:r>
              <a:rPr lang="ko-KR" altLang="en-US" smtClean="0"/>
              <a:t>가 아닌 용도</a:t>
            </a:r>
            <a:r>
              <a:rPr lang="en-US" altLang="ko-KR" smtClean="0"/>
              <a:t>(purpose)</a:t>
            </a:r>
            <a:r>
              <a:rPr lang="ko-KR" altLang="en-US" smtClean="0"/>
              <a:t>를 나타낸다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1" y="2552631"/>
            <a:ext cx="8588432" cy="2157003"/>
          </a:xfrm>
          <a:prstGeom prst="rect">
            <a:avLst/>
          </a:prstGeom>
        </p:spPr>
      </p:pic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mtClean="0"/>
              <a:t>HTML </a:t>
            </a:r>
            <a:r>
              <a:rPr lang="ko-KR" altLang="en-US" smtClean="0"/>
              <a:t>에서 </a:t>
            </a:r>
            <a:r>
              <a:rPr lang="en-US" altLang="ko-KR" smtClean="0"/>
              <a:t>Block</a:t>
            </a:r>
            <a:r>
              <a:rPr lang="ko-KR" altLang="en-US" smtClean="0"/>
              <a:t>은 클래스 속성으로 나타낸다</a:t>
            </a:r>
            <a:r>
              <a:rPr lang="en-US" altLang="ko-KR" smtClean="0"/>
              <a:t>. </a:t>
            </a:r>
            <a:r>
              <a:rPr lang="ko-KR" altLang="en-US" smtClean="0"/>
              <a:t>즉 </a:t>
            </a:r>
            <a:r>
              <a:rPr lang="en-US" altLang="ko-KR" smtClean="0"/>
              <a:t>CSS</a:t>
            </a:r>
            <a:r>
              <a:rPr lang="ko-KR" altLang="en-US" smtClean="0"/>
              <a:t>에서는 클래스 셀렉터를 사용한다</a:t>
            </a:r>
            <a:r>
              <a:rPr lang="en-US" altLang="ko-KR" smtClean="0"/>
              <a:t>. </a:t>
            </a:r>
            <a:r>
              <a:rPr lang="ko-KR" altLang="en-US" smtClean="0"/>
              <a:t>이는 상세도를 가능한 균일하게 유지하려는 것이다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Modifier</a:t>
            </a:r>
            <a:r>
              <a:rPr lang="ko-KR" altLang="en-US" smtClean="0"/>
              <a:t>나 </a:t>
            </a:r>
            <a:r>
              <a:rPr lang="en-US" altLang="ko-KR" smtClean="0"/>
              <a:t>Mix</a:t>
            </a:r>
            <a:r>
              <a:rPr lang="ko-KR" altLang="en-US" smtClean="0"/>
              <a:t>를 사용한 덮어쓰기를 쉽게하기 위해서이다</a:t>
            </a:r>
            <a:r>
              <a:rPr lang="en-US" altLang="ko-KR" smtClean="0"/>
              <a:t>. </a:t>
            </a:r>
            <a:r>
              <a:rPr lang="ko-KR" altLang="en-US" smtClean="0"/>
              <a:t>그러므로 </a:t>
            </a:r>
            <a:r>
              <a:rPr lang="en-US" altLang="ko-KR" smtClean="0"/>
              <a:t>HTML</a:t>
            </a:r>
            <a:r>
              <a:rPr lang="ko-KR" altLang="en-US" smtClean="0"/>
              <a:t>에 여러 클래스가 붙어있는 경우에도 상세도는 균일하게 유지하도록 합니다</a:t>
            </a:r>
            <a:r>
              <a:rPr lang="en-US" altLang="ko-KR" smtClean="0"/>
              <a:t>. </a:t>
            </a:r>
            <a:r>
              <a:rPr lang="ko-KR" altLang="en-US" smtClean="0"/>
              <a:t>이는 </a:t>
            </a:r>
            <a:r>
              <a:rPr lang="en-US" altLang="ko-KR" smtClean="0"/>
              <a:t>Block</a:t>
            </a:r>
            <a:r>
              <a:rPr lang="ko-KR" altLang="en-US" smtClean="0"/>
              <a:t>에만 국한된 내용이 아니며</a:t>
            </a:r>
            <a:r>
              <a:rPr lang="en-US" altLang="ko-KR" smtClean="0"/>
              <a:t>, BEM</a:t>
            </a:r>
            <a:r>
              <a:rPr lang="ko-KR" altLang="en-US" smtClean="0"/>
              <a:t>에서는 클래스 셀렉터만 사용한다고 생각해도 무방하다</a:t>
            </a:r>
            <a:r>
              <a:rPr lang="en-US" altLang="ko-KR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698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6-2 Block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3755" y="834369"/>
            <a:ext cx="11065627" cy="177582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smtClean="0"/>
              <a:t>Block</a:t>
            </a:r>
            <a:r>
              <a:rPr lang="ko-KR" altLang="en-US" smtClean="0"/>
              <a:t>은 환경에 영향을 미치지 않아야 한다</a:t>
            </a:r>
            <a:r>
              <a:rPr lang="en-US" altLang="ko-KR" smtClean="0"/>
              <a:t>. </a:t>
            </a:r>
            <a:r>
              <a:rPr lang="ko-KR" altLang="en-US" smtClean="0"/>
              <a:t>즉</a:t>
            </a:r>
            <a:r>
              <a:rPr lang="en-US" altLang="ko-KR" smtClean="0"/>
              <a:t>, Block </a:t>
            </a:r>
            <a:r>
              <a:rPr lang="ko-KR" altLang="en-US" smtClean="0"/>
              <a:t>자체에 대한 외부 지오메트리</a:t>
            </a:r>
            <a:r>
              <a:rPr lang="en-US" altLang="ko-KR" smtClean="0"/>
              <a:t>(margin) </a:t>
            </a:r>
            <a:r>
              <a:rPr lang="ko-KR" altLang="en-US" smtClean="0"/>
              <a:t>또는 </a:t>
            </a:r>
            <a:r>
              <a:rPr lang="en-US" altLang="ko-KR" smtClean="0"/>
              <a:t>Block</a:t>
            </a:r>
            <a:r>
              <a:rPr lang="ko-KR" altLang="en-US" smtClean="0"/>
              <a:t>의 위치</a:t>
            </a:r>
            <a:r>
              <a:rPr lang="en-US" altLang="ko-KR" smtClean="0"/>
              <a:t>(position)</a:t>
            </a:r>
            <a:r>
              <a:rPr lang="ko-KR" altLang="en-US" smtClean="0"/>
              <a:t>를 설정하지 않아야 한다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mtClean="0"/>
              <a:t>Block </a:t>
            </a:r>
            <a:r>
              <a:rPr lang="ko-KR" altLang="en-US" smtClean="0"/>
              <a:t>자체에 대한 마진</a:t>
            </a:r>
            <a:r>
              <a:rPr lang="en-US" altLang="ko-KR" smtClean="0"/>
              <a:t>,</a:t>
            </a:r>
            <a:r>
              <a:rPr lang="ko-KR" altLang="en-US" smtClean="0"/>
              <a:t>위치를 설정하면</a:t>
            </a:r>
            <a:r>
              <a:rPr lang="en-US" altLang="ko-KR" smtClean="0"/>
              <a:t>, </a:t>
            </a:r>
            <a:r>
              <a:rPr lang="ko-KR" altLang="en-US" smtClean="0"/>
              <a:t>외부의 환경에 의존적이게 되어 기능적으로 독립적이어야 한다는 </a:t>
            </a:r>
            <a:r>
              <a:rPr lang="en-US" altLang="ko-KR" smtClean="0"/>
              <a:t>Block</a:t>
            </a:r>
            <a:r>
              <a:rPr lang="ko-KR" altLang="en-US" smtClean="0"/>
              <a:t>의 정의를 맞지 않게 된다</a:t>
            </a:r>
            <a:r>
              <a:rPr lang="en-US" altLang="ko-KR" smtClean="0"/>
              <a:t>.</a:t>
            </a: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65" y="3135981"/>
            <a:ext cx="10390910" cy="244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4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6-2 Block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3755" y="834369"/>
            <a:ext cx="11065627" cy="1184181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altLang="ko-KR" smtClean="0"/>
              <a:t>Block</a:t>
            </a:r>
            <a:r>
              <a:rPr lang="ko-KR" altLang="en-US" smtClean="0"/>
              <a:t>들은 서로 중첩될 수 있다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mtClean="0"/>
              <a:t>Head block</a:t>
            </a:r>
            <a:r>
              <a:rPr lang="ko-KR" altLang="en-US" smtClean="0"/>
              <a:t>은 </a:t>
            </a:r>
            <a:r>
              <a:rPr lang="en-US" altLang="ko-KR" smtClean="0"/>
              <a:t>logo block, search block, auth block</a:t>
            </a:r>
            <a:r>
              <a:rPr lang="ko-KR" altLang="en-US" smtClean="0"/>
              <a:t>을 포함할 수 있다</a:t>
            </a:r>
            <a:r>
              <a:rPr lang="en-US" altLang="ko-KR" smtClean="0"/>
              <a:t>.</a:t>
            </a: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06" y="2316262"/>
            <a:ext cx="8856920" cy="413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8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6-3 Element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8357" y="834369"/>
            <a:ext cx="11943644" cy="203459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smtClean="0"/>
              <a:t>Block</a:t>
            </a:r>
            <a:r>
              <a:rPr lang="ko-KR" altLang="en-US" smtClean="0"/>
              <a:t>의 복합 부품으로 </a:t>
            </a:r>
            <a:r>
              <a:rPr lang="en-US" altLang="ko-KR" smtClean="0"/>
              <a:t>Block</a:t>
            </a:r>
            <a:r>
              <a:rPr lang="ko-KR" altLang="en-US" smtClean="0"/>
              <a:t>과 별도로 사용할 수 없다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mtClean="0"/>
              <a:t>Element </a:t>
            </a:r>
            <a:r>
              <a:rPr lang="ko-KR" altLang="en-US" smtClean="0"/>
              <a:t>이름은 상태</a:t>
            </a:r>
            <a:r>
              <a:rPr lang="en-US" altLang="ko-KR" smtClean="0"/>
              <a:t>(state)</a:t>
            </a:r>
            <a:r>
              <a:rPr lang="ko-KR" altLang="en-US" smtClean="0"/>
              <a:t>가 아닌 용도</a:t>
            </a:r>
            <a:r>
              <a:rPr lang="en-US" altLang="ko-KR" smtClean="0"/>
              <a:t>(purpose)</a:t>
            </a:r>
            <a:r>
              <a:rPr lang="ko-KR" altLang="en-US" smtClean="0"/>
              <a:t>를 나타낸다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mtClean="0"/>
              <a:t>명명법 </a:t>
            </a:r>
            <a:r>
              <a:rPr lang="en-US" altLang="ko-KR" smtClean="0"/>
              <a:t>: block-name__element-name</a:t>
            </a:r>
          </a:p>
          <a:p>
            <a:pPr>
              <a:lnSpc>
                <a:spcPct val="110000"/>
              </a:lnSpc>
            </a:pPr>
            <a:r>
              <a:rPr lang="en-US" altLang="ko-KR" smtClean="0"/>
              <a:t>search-form </a:t>
            </a:r>
            <a:r>
              <a:rPr lang="ko-KR" altLang="en-US" smtClean="0"/>
              <a:t>블락의 엘리먼트인 </a:t>
            </a:r>
            <a:r>
              <a:rPr lang="en-US" altLang="ko-KR" smtClean="0"/>
              <a:t>input</a:t>
            </a:r>
            <a:r>
              <a:rPr lang="ko-KR" altLang="en-US" smtClean="0"/>
              <a:t>과 </a:t>
            </a:r>
            <a:r>
              <a:rPr lang="en-US" altLang="ko-KR" smtClean="0"/>
              <a:t>button</a:t>
            </a:r>
            <a:r>
              <a:rPr lang="ko-KR" altLang="en-US" smtClean="0"/>
              <a:t>은 </a:t>
            </a:r>
            <a:r>
              <a:rPr lang="en-US" altLang="ko-KR" smtClean="0"/>
              <a:t>search-form </a:t>
            </a:r>
            <a:r>
              <a:rPr lang="ko-KR" altLang="en-US" smtClean="0"/>
              <a:t>언더바 언더바 </a:t>
            </a:r>
            <a:r>
              <a:rPr lang="en-US" altLang="ko-KR" smtClean="0"/>
              <a:t>input</a:t>
            </a:r>
            <a:r>
              <a:rPr lang="ko-KR" altLang="en-US" smtClean="0"/>
              <a:t>으로 </a:t>
            </a:r>
            <a:r>
              <a:rPr lang="en-US" altLang="ko-KR" smtClean="0"/>
              <a:t>search-form </a:t>
            </a:r>
            <a:r>
              <a:rPr lang="ko-KR" altLang="en-US" smtClean="0"/>
              <a:t>언더바 언더바 </a:t>
            </a:r>
            <a:r>
              <a:rPr lang="en-US" altLang="ko-KR" smtClean="0"/>
              <a:t>button</a:t>
            </a:r>
            <a:r>
              <a:rPr lang="ko-KR" altLang="en-US" smtClean="0"/>
              <a:t>으로 기재합니다</a:t>
            </a:r>
            <a:r>
              <a:rPr lang="en-US" altLang="ko-KR" smtClean="0"/>
              <a:t>.</a:t>
            </a: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66" y="2868963"/>
            <a:ext cx="8578056" cy="102328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89066" y="3917244"/>
            <a:ext cx="11531557" cy="2940756"/>
            <a:chOff x="489066" y="3870610"/>
            <a:chExt cx="11531557" cy="28921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066" y="3870610"/>
              <a:ext cx="11531557" cy="28237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73831" t="37833" r="3066"/>
            <a:stretch/>
          </p:blipFill>
          <p:spPr>
            <a:xfrm>
              <a:off x="4143654" y="6193902"/>
              <a:ext cx="4222380" cy="568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35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63348" y="40847"/>
            <a:ext cx="4371033" cy="636359"/>
          </a:xfrm>
        </p:spPr>
        <p:txBody>
          <a:bodyPr>
            <a:normAutofit fontScale="90000"/>
          </a:bodyPr>
          <a:lstStyle/>
          <a:p>
            <a:r>
              <a:rPr lang="en-US" altLang="ko-KR" smtClean="0"/>
              <a:t>6-3 Element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8357" y="639627"/>
            <a:ext cx="11943644" cy="366932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smtClean="0"/>
              <a:t>Element</a:t>
            </a:r>
            <a:r>
              <a:rPr lang="ko-KR" altLang="en-US" smtClean="0"/>
              <a:t>는 항상 </a:t>
            </a:r>
            <a:r>
              <a:rPr lang="en-US" altLang="ko-KR" smtClean="0"/>
              <a:t>Block</a:t>
            </a:r>
            <a:r>
              <a:rPr lang="ko-KR" altLang="en-US" smtClean="0"/>
              <a:t>의 부분이어야 하며</a:t>
            </a:r>
            <a:r>
              <a:rPr lang="en-US" altLang="ko-KR" smtClean="0"/>
              <a:t>, Block</a:t>
            </a:r>
            <a:r>
              <a:rPr lang="ko-KR" altLang="en-US" smtClean="0"/>
              <a:t>으로부터 분리하여 사용해서는 안된다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mtClean="0"/>
              <a:t>모든 </a:t>
            </a:r>
            <a:r>
              <a:rPr lang="en-US" altLang="ko-KR" smtClean="0"/>
              <a:t>Block</a:t>
            </a:r>
            <a:r>
              <a:rPr lang="ko-KR" altLang="en-US" smtClean="0"/>
              <a:t>이 </a:t>
            </a:r>
            <a:r>
              <a:rPr lang="en-US" altLang="ko-KR" smtClean="0"/>
              <a:t>Element</a:t>
            </a:r>
            <a:r>
              <a:rPr lang="ko-KR" altLang="en-US" smtClean="0"/>
              <a:t>를 가지는 것은 아니다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mtClean="0"/>
              <a:t>Element</a:t>
            </a:r>
            <a:r>
              <a:rPr lang="ko-KR" altLang="en-US" smtClean="0"/>
              <a:t>는 서로 중첩될 수 있다</a:t>
            </a:r>
            <a:r>
              <a:rPr lang="en-US" altLang="ko-KR" smtClean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mtClean="0"/>
              <a:t>다만</a:t>
            </a:r>
            <a:r>
              <a:rPr lang="en-US" altLang="ko-KR" smtClean="0"/>
              <a:t>,  Element</a:t>
            </a:r>
            <a:r>
              <a:rPr lang="ko-KR" altLang="en-US" smtClean="0"/>
              <a:t>는 </a:t>
            </a:r>
            <a:r>
              <a:rPr lang="en-US" altLang="ko-KR" smtClean="0"/>
              <a:t>Block</a:t>
            </a:r>
            <a:r>
              <a:rPr lang="ko-KR" altLang="en-US" smtClean="0"/>
              <a:t>의 부분이지 다른 </a:t>
            </a:r>
            <a:r>
              <a:rPr lang="en-US" altLang="ko-KR" smtClean="0"/>
              <a:t>Element</a:t>
            </a:r>
            <a:r>
              <a:rPr lang="ko-KR" altLang="en-US" smtClean="0"/>
              <a:t>의 부분이 아니다</a:t>
            </a:r>
            <a:r>
              <a:rPr lang="en-US" altLang="ko-KR" smtClean="0"/>
              <a:t>.</a:t>
            </a:r>
          </a:p>
          <a:p>
            <a:pPr lvl="1">
              <a:lnSpc>
                <a:spcPct val="110000"/>
              </a:lnSpc>
            </a:pPr>
            <a:r>
              <a:rPr lang="en-US" altLang="ko-KR" smtClean="0"/>
              <a:t>Element</a:t>
            </a:r>
            <a:r>
              <a:rPr lang="ko-KR" altLang="en-US" smtClean="0"/>
              <a:t>의 이름은 </a:t>
            </a:r>
            <a:r>
              <a:rPr lang="en-US" altLang="ko-KR" smtClean="0"/>
              <a:t>block__element1__element2 </a:t>
            </a:r>
            <a:r>
              <a:rPr lang="ko-KR" altLang="en-US" smtClean="0"/>
              <a:t>와 같이 될 수 없다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mtClean="0"/>
              <a:t>어떤 </a:t>
            </a:r>
            <a:r>
              <a:rPr lang="en-US" altLang="ko-KR" smtClean="0"/>
              <a:t>Block</a:t>
            </a:r>
            <a:r>
              <a:rPr lang="ko-KR" altLang="en-US" smtClean="0"/>
              <a:t>은 </a:t>
            </a:r>
            <a:r>
              <a:rPr lang="en-US" altLang="ko-KR" smtClean="0"/>
              <a:t>Element</a:t>
            </a:r>
            <a:r>
              <a:rPr lang="ko-KR" altLang="en-US" smtClean="0"/>
              <a:t>없이 단독으로도 사용된다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mtClean="0"/>
              <a:t>Element</a:t>
            </a:r>
            <a:r>
              <a:rPr lang="ko-KR" altLang="en-US" smtClean="0"/>
              <a:t>는 항상 </a:t>
            </a:r>
            <a:r>
              <a:rPr lang="en-US" altLang="ko-KR" smtClean="0"/>
              <a:t>Block</a:t>
            </a:r>
            <a:r>
              <a:rPr lang="ko-KR" altLang="en-US" smtClean="0"/>
              <a:t>의 하위 엔티티이다</a:t>
            </a:r>
            <a:r>
              <a:rPr lang="en-US" altLang="ko-KR" smtClean="0"/>
              <a:t>.  </a:t>
            </a:r>
          </a:p>
          <a:p>
            <a:pPr>
              <a:lnSpc>
                <a:spcPct val="110000"/>
              </a:lnSpc>
            </a:pPr>
            <a:r>
              <a:rPr lang="ko-KR" altLang="en-US" smtClean="0"/>
              <a:t>아래예는 </a:t>
            </a:r>
            <a:r>
              <a:rPr lang="en-US" altLang="ko-KR" smtClean="0"/>
              <a:t>search-form__content__input</a:t>
            </a:r>
            <a:r>
              <a:rPr lang="ko-KR" altLang="en-US" smtClean="0"/>
              <a:t>과 </a:t>
            </a:r>
            <a:r>
              <a:rPr lang="en-US" altLang="ko-KR" smtClean="0"/>
              <a:t>search-form__content__button</a:t>
            </a:r>
            <a:r>
              <a:rPr lang="ko-KR" altLang="en-US" smtClean="0"/>
              <a:t>은 잘못된 </a:t>
            </a:r>
            <a:r>
              <a:rPr lang="en-US" altLang="ko-KR" smtClean="0"/>
              <a:t>Element </a:t>
            </a:r>
            <a:r>
              <a:rPr lang="ko-KR" altLang="en-US" smtClean="0"/>
              <a:t>이름 구조이다</a:t>
            </a:r>
            <a:r>
              <a:rPr lang="en-US" altLang="ko-KR" smtClean="0"/>
              <a:t>. Input</a:t>
            </a:r>
            <a:r>
              <a:rPr lang="ko-KR" altLang="en-US" smtClean="0"/>
              <a:t>은 </a:t>
            </a:r>
            <a:r>
              <a:rPr lang="en-US" altLang="ko-KR" smtClean="0"/>
              <a:t>search-form__input, button</a:t>
            </a:r>
            <a:r>
              <a:rPr lang="ko-KR" altLang="en-US" smtClean="0"/>
              <a:t>은 </a:t>
            </a:r>
            <a:r>
              <a:rPr lang="en-US" altLang="ko-KR" smtClean="0"/>
              <a:t>search-form__button </a:t>
            </a:r>
            <a:r>
              <a:rPr lang="ko-KR" altLang="en-US" smtClean="0"/>
              <a:t>등으로 하여야한다</a:t>
            </a:r>
            <a:r>
              <a:rPr lang="en-US" altLang="ko-KR" smtClean="0"/>
              <a:t>.</a:t>
            </a: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363348" y="4208745"/>
            <a:ext cx="9381901" cy="2825770"/>
            <a:chOff x="363348" y="2868963"/>
            <a:chExt cx="11713662" cy="354466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348" y="2868963"/>
              <a:ext cx="11713662" cy="333304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l="73831" t="37833" r="3066"/>
            <a:stretch/>
          </p:blipFill>
          <p:spPr>
            <a:xfrm>
              <a:off x="2698676" y="5835244"/>
              <a:ext cx="6806567" cy="578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230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1.CSS</a:t>
            </a:r>
            <a:r>
              <a:rPr lang="ko-KR" altLang="en-US" smtClean="0"/>
              <a:t>란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HTML </a:t>
            </a:r>
            <a:r>
              <a:rPr lang="ko-KR" altLang="en-US" smtClean="0"/>
              <a:t>또는 </a:t>
            </a:r>
            <a:r>
              <a:rPr lang="en-US" altLang="ko-KR" smtClean="0"/>
              <a:t>XML</a:t>
            </a:r>
            <a:r>
              <a:rPr lang="ko-KR" altLang="en-US" smtClean="0"/>
              <a:t>로 쓰여진 문서의 스타일을 나타내기 위해 사용되는 언어</a:t>
            </a:r>
            <a:endParaRPr lang="en-US" altLang="ko-KR" smtClean="0"/>
          </a:p>
          <a:p>
            <a:r>
              <a:rPr lang="ko-KR" altLang="en-US" smtClean="0"/>
              <a:t>문서의 구조와 스타일</a:t>
            </a:r>
            <a:r>
              <a:rPr lang="en-US" altLang="ko-KR" smtClean="0"/>
              <a:t>(</a:t>
            </a:r>
            <a:r>
              <a:rPr lang="ko-KR" altLang="en-US" smtClean="0"/>
              <a:t>디자인</a:t>
            </a:r>
            <a:r>
              <a:rPr lang="en-US" altLang="ko-KR" smtClean="0"/>
              <a:t>)</a:t>
            </a:r>
            <a:r>
              <a:rPr lang="ko-KR" altLang="en-US" smtClean="0"/>
              <a:t>을 분리하여 </a:t>
            </a:r>
            <a:r>
              <a:rPr lang="en-US" altLang="ko-KR" smtClean="0"/>
              <a:t>HTML</a:t>
            </a:r>
            <a:r>
              <a:rPr lang="ko-KR" altLang="en-US" smtClean="0"/>
              <a:t>이나 </a:t>
            </a:r>
            <a:r>
              <a:rPr lang="en-US" altLang="ko-KR" smtClean="0"/>
              <a:t>XML</a:t>
            </a:r>
            <a:r>
              <a:rPr lang="ko-KR" altLang="en-US" smtClean="0"/>
              <a:t>의 각 요소를 꾸미는 것이 역할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3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59782" y="368026"/>
            <a:ext cx="11627417" cy="934681"/>
          </a:xfrm>
        </p:spPr>
        <p:txBody>
          <a:bodyPr>
            <a:noAutofit/>
          </a:bodyPr>
          <a:lstStyle/>
          <a:p>
            <a:r>
              <a:rPr lang="en-US" altLang="ko-KR" sz="3600" smtClean="0"/>
              <a:t>Q. Block</a:t>
            </a:r>
            <a:r>
              <a:rPr lang="ko-KR" altLang="en-US" sz="3600" smtClean="0"/>
              <a:t>을 만들어야 할까요</a:t>
            </a:r>
            <a:r>
              <a:rPr lang="en-US" altLang="ko-KR" sz="3600" smtClean="0"/>
              <a:t>? Element</a:t>
            </a:r>
            <a:r>
              <a:rPr lang="ko-KR" altLang="en-US" sz="3600" smtClean="0"/>
              <a:t>를 만들어야 할까</a:t>
            </a:r>
            <a:r>
              <a:rPr lang="en-US" altLang="ko-KR" sz="3600" smtClean="0"/>
              <a:t>?</a:t>
            </a:r>
            <a:endParaRPr lang="ko-KR" altLang="en-US" sz="360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10095" y="1585622"/>
            <a:ext cx="11065627" cy="232249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mtClean="0"/>
              <a:t>구현된 다른 페이지 컴포넌트에 의존하지 않고 코드가 재사용된다</a:t>
            </a:r>
            <a:r>
              <a:rPr lang="en-US" altLang="ko-KR" smtClean="0"/>
              <a:t>. -&gt; Block</a:t>
            </a:r>
          </a:p>
          <a:p>
            <a:pPr>
              <a:lnSpc>
                <a:spcPct val="110000"/>
              </a:lnSpc>
            </a:pPr>
            <a:r>
              <a:rPr lang="ko-KR" altLang="en-US" smtClean="0"/>
              <a:t>부모 엔티티</a:t>
            </a:r>
            <a:r>
              <a:rPr lang="en-US" altLang="ko-KR" smtClean="0"/>
              <a:t>(Block) </a:t>
            </a:r>
            <a:r>
              <a:rPr lang="ko-KR" altLang="en-US" smtClean="0"/>
              <a:t>없이 구분해서 사용할 수 없다 </a:t>
            </a:r>
            <a:r>
              <a:rPr lang="en-US" altLang="ko-KR" smtClean="0"/>
              <a:t>-&gt; Element</a:t>
            </a:r>
          </a:p>
          <a:p>
            <a:pPr>
              <a:lnSpc>
                <a:spcPct val="110000"/>
              </a:lnSpc>
            </a:pPr>
            <a:r>
              <a:rPr lang="ko-KR" altLang="en-US" smtClean="0"/>
              <a:t>더 작은 부분으로 나뉘어져야 하는 </a:t>
            </a:r>
            <a:r>
              <a:rPr lang="en-US" altLang="ko-KR" smtClean="0"/>
              <a:t>Elements -&gt; Block / Mix</a:t>
            </a:r>
          </a:p>
          <a:p>
            <a:pPr lvl="1">
              <a:lnSpc>
                <a:spcPct val="110000"/>
              </a:lnSpc>
            </a:pPr>
            <a:r>
              <a:rPr lang="en-US" altLang="ko-KR" smtClean="0"/>
              <a:t>Bem</a:t>
            </a:r>
            <a:r>
              <a:rPr lang="ko-KR" altLang="en-US" smtClean="0"/>
              <a:t>에서는 </a:t>
            </a:r>
            <a:r>
              <a:rPr lang="en-US" altLang="ko-KR" smtClean="0"/>
              <a:t>Elements</a:t>
            </a:r>
            <a:r>
              <a:rPr lang="ko-KR" altLang="en-US" smtClean="0"/>
              <a:t>의 </a:t>
            </a:r>
            <a:r>
              <a:rPr lang="en-US" altLang="ko-KR" smtClean="0"/>
              <a:t>Elements</a:t>
            </a:r>
            <a:r>
              <a:rPr lang="ko-KR" altLang="en-US" smtClean="0"/>
              <a:t>는 만들 수 없다</a:t>
            </a:r>
            <a:r>
              <a:rPr lang="en-US" altLang="ko-KR" smtClean="0"/>
              <a:t>.</a:t>
            </a: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29332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6-4 Modifier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9067" y="1025563"/>
            <a:ext cx="11190316" cy="244745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smtClean="0"/>
              <a:t>Block </a:t>
            </a:r>
            <a:r>
              <a:rPr lang="ko-KR" altLang="en-US" smtClean="0"/>
              <a:t>또는 </a:t>
            </a:r>
            <a:r>
              <a:rPr lang="en-US" altLang="ko-KR" smtClean="0"/>
              <a:t>Element</a:t>
            </a:r>
            <a:r>
              <a:rPr lang="ko-KR" altLang="en-US" smtClean="0"/>
              <a:t>의 모양</a:t>
            </a:r>
            <a:r>
              <a:rPr lang="en-US" altLang="ko-KR" smtClean="0"/>
              <a:t>, </a:t>
            </a:r>
            <a:r>
              <a:rPr lang="ko-KR" altLang="en-US" smtClean="0"/>
              <a:t>상태 또는 동작을 정의</a:t>
            </a:r>
            <a:endParaRPr lang="en-US" altLang="ko-KR" smtClean="0"/>
          </a:p>
          <a:p>
            <a:pPr>
              <a:lnSpc>
                <a:spcPct val="110000"/>
              </a:lnSpc>
            </a:pPr>
            <a:r>
              <a:rPr lang="en-US" altLang="ko-KR" smtClean="0"/>
              <a:t>Modifier </a:t>
            </a:r>
            <a:r>
              <a:rPr lang="ko-KR" altLang="en-US" smtClean="0"/>
              <a:t>이름은 모양</a:t>
            </a:r>
            <a:r>
              <a:rPr lang="en-US" altLang="ko-KR" smtClean="0"/>
              <a:t>(appearance), </a:t>
            </a:r>
            <a:r>
              <a:rPr lang="ko-KR" altLang="en-US" smtClean="0"/>
              <a:t>상태</a:t>
            </a:r>
            <a:r>
              <a:rPr lang="en-US" altLang="ko-KR" smtClean="0"/>
              <a:t>(state), </a:t>
            </a:r>
            <a:r>
              <a:rPr lang="ko-KR" altLang="en-US" smtClean="0"/>
              <a:t>동작</a:t>
            </a:r>
            <a:r>
              <a:rPr lang="en-US" altLang="ko-KR" smtClean="0"/>
              <a:t>(behavior)</a:t>
            </a:r>
            <a:r>
              <a:rPr lang="ko-KR" altLang="en-US" smtClean="0"/>
              <a:t>를 나타낸다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mtClean="0"/>
              <a:t>Modifier</a:t>
            </a:r>
            <a:r>
              <a:rPr lang="ko-KR" altLang="en-US" smtClean="0"/>
              <a:t>는 홀로 사용되지 않는다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mtClean="0"/>
              <a:t>Modifier</a:t>
            </a:r>
            <a:r>
              <a:rPr lang="ko-KR" altLang="en-US" smtClean="0"/>
              <a:t>는 </a:t>
            </a:r>
            <a:r>
              <a:rPr lang="en-US" altLang="ko-KR" smtClean="0"/>
              <a:t>Block</a:t>
            </a:r>
            <a:r>
              <a:rPr lang="ko-KR" altLang="en-US" smtClean="0"/>
              <a:t>또는 </a:t>
            </a:r>
            <a:r>
              <a:rPr lang="en-US" altLang="ko-KR" smtClean="0"/>
              <a:t>Element</a:t>
            </a:r>
            <a:r>
              <a:rPr lang="ko-KR" altLang="en-US" smtClean="0"/>
              <a:t>의 모양</a:t>
            </a:r>
            <a:r>
              <a:rPr lang="en-US" altLang="ko-KR" smtClean="0"/>
              <a:t>,</a:t>
            </a:r>
            <a:r>
              <a:rPr lang="ko-KR" altLang="en-US" smtClean="0"/>
              <a:t>행동</a:t>
            </a:r>
            <a:r>
              <a:rPr lang="en-US" altLang="ko-KR" smtClean="0"/>
              <a:t>,</a:t>
            </a:r>
            <a:r>
              <a:rPr lang="ko-KR" altLang="en-US" smtClean="0"/>
              <a:t>상태를 변경하는 것이지 대체하는 것이 아니다</a:t>
            </a:r>
            <a:r>
              <a:rPr lang="en-US" altLang="ko-KR" smtClean="0"/>
              <a:t>.</a:t>
            </a: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61" y="3933364"/>
            <a:ext cx="9148787" cy="17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Modifier</a:t>
            </a:r>
            <a:r>
              <a:rPr lang="ko-KR" altLang="en-US" smtClean="0"/>
              <a:t>의 유형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0" y="773225"/>
            <a:ext cx="12192000" cy="310486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smtClean="0"/>
              <a:t>1. Boolean</a:t>
            </a:r>
          </a:p>
          <a:p>
            <a:pPr lvl="1">
              <a:lnSpc>
                <a:spcPct val="110000"/>
              </a:lnSpc>
            </a:pPr>
            <a:r>
              <a:rPr lang="en-US" altLang="ko-KR" smtClean="0"/>
              <a:t>Modifier </a:t>
            </a:r>
            <a:r>
              <a:rPr lang="ko-KR" altLang="en-US" smtClean="0"/>
              <a:t>유무만 중요하고 그 값이 무관할 때 사용 </a:t>
            </a:r>
            <a:r>
              <a:rPr lang="en-US" altLang="ko-KR" smtClean="0"/>
              <a:t>: disabled, focused</a:t>
            </a:r>
          </a:p>
          <a:p>
            <a:pPr lvl="1">
              <a:lnSpc>
                <a:spcPct val="110000"/>
              </a:lnSpc>
            </a:pPr>
            <a:r>
              <a:rPr lang="en-US" altLang="ko-KR" smtClean="0"/>
              <a:t>Boolean modifier</a:t>
            </a:r>
            <a:r>
              <a:rPr lang="ko-KR" altLang="en-US" smtClean="0"/>
              <a:t>가 있으면 해당 값이 참으로 간주되어 사용</a:t>
            </a:r>
            <a:r>
              <a:rPr lang="en-US" altLang="ko-KR" smtClean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mtClean="0"/>
              <a:t>명명법 </a:t>
            </a:r>
            <a:r>
              <a:rPr lang="en-US" altLang="ko-KR" smtClean="0"/>
              <a:t>: block-name_modifier-name, bloack-name__element-name_modifier-name</a:t>
            </a:r>
          </a:p>
          <a:p>
            <a:pPr lvl="1">
              <a:lnSpc>
                <a:spcPct val="110000"/>
              </a:lnSpc>
            </a:pPr>
            <a:r>
              <a:rPr lang="en-US" altLang="ko-KR" smtClean="0"/>
              <a:t>Modifier</a:t>
            </a:r>
            <a:r>
              <a:rPr lang="ko-KR" altLang="en-US" smtClean="0"/>
              <a:t>은 </a:t>
            </a:r>
            <a:r>
              <a:rPr lang="en-US" altLang="ko-KR" smtClean="0"/>
              <a:t>Boolean, Key-Value</a:t>
            </a:r>
            <a:r>
              <a:rPr lang="ko-KR" altLang="en-US" smtClean="0"/>
              <a:t>의 </a:t>
            </a:r>
            <a:r>
              <a:rPr lang="en-US" altLang="ko-KR" smtClean="0"/>
              <a:t>2</a:t>
            </a:r>
            <a:r>
              <a:rPr lang="ko-KR" altLang="en-US" smtClean="0"/>
              <a:t>가지 유형이 있다</a:t>
            </a:r>
            <a:r>
              <a:rPr lang="en-US" altLang="ko-KR" smtClean="0"/>
              <a:t>.</a:t>
            </a:r>
          </a:p>
          <a:p>
            <a:pPr lvl="1">
              <a:lnSpc>
                <a:spcPct val="110000"/>
              </a:lnSpc>
            </a:pPr>
            <a:r>
              <a:rPr lang="en-US" altLang="ko-KR" smtClean="0"/>
              <a:t>Boolean </a:t>
            </a:r>
            <a:r>
              <a:rPr lang="ko-KR" altLang="en-US" smtClean="0"/>
              <a:t>타입의 </a:t>
            </a:r>
            <a:r>
              <a:rPr lang="en-US" altLang="ko-KR" smtClean="0"/>
              <a:t>Modifier </a:t>
            </a:r>
            <a:r>
              <a:rPr lang="ko-KR" altLang="en-US" smtClean="0"/>
              <a:t>풀네임은 </a:t>
            </a:r>
            <a:r>
              <a:rPr lang="en-US" altLang="ko-KR" smtClean="0"/>
              <a:t>block-name </a:t>
            </a:r>
            <a:r>
              <a:rPr lang="ko-KR" altLang="en-US" smtClean="0"/>
              <a:t>또는 </a:t>
            </a:r>
            <a:r>
              <a:rPr lang="en-US" altLang="ko-KR" smtClean="0"/>
              <a:t>element-name</a:t>
            </a:r>
            <a:r>
              <a:rPr lang="ko-KR" altLang="en-US" smtClean="0"/>
              <a:t>과의 사이에 한 개의 언더바를 추가하고 </a:t>
            </a:r>
            <a:r>
              <a:rPr lang="en-US" altLang="ko-KR" smtClean="0"/>
              <a:t>modifier name</a:t>
            </a:r>
            <a:r>
              <a:rPr lang="ko-KR" altLang="en-US" smtClean="0"/>
              <a:t>을 기재한다</a:t>
            </a:r>
            <a:r>
              <a:rPr lang="en-US" altLang="ko-KR" smtClean="0"/>
              <a:t>.</a:t>
            </a: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grpSp>
        <p:nvGrpSpPr>
          <p:cNvPr id="9" name="그룹 8"/>
          <p:cNvGrpSpPr/>
          <p:nvPr/>
        </p:nvGrpSpPr>
        <p:grpSpPr>
          <a:xfrm>
            <a:off x="723245" y="3883068"/>
            <a:ext cx="10461350" cy="3143008"/>
            <a:chOff x="235877" y="3122719"/>
            <a:chExt cx="11443506" cy="35641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877" y="3122719"/>
              <a:ext cx="11443506" cy="335671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l="73831" t="37833" r="3066"/>
            <a:stretch/>
          </p:blipFill>
          <p:spPr>
            <a:xfrm>
              <a:off x="1162244" y="6237962"/>
              <a:ext cx="9590771" cy="44888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73831" t="37833" r="3066"/>
            <a:stretch/>
          </p:blipFill>
          <p:spPr>
            <a:xfrm>
              <a:off x="1691014" y="6030546"/>
              <a:ext cx="9062001" cy="448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374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2. Key-Value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0" y="885959"/>
            <a:ext cx="12192000" cy="2032605"/>
          </a:xfrm>
        </p:spPr>
        <p:txBody>
          <a:bodyPr>
            <a:normAutofit/>
          </a:bodyPr>
          <a:lstStyle/>
          <a:p>
            <a:pPr lvl="1">
              <a:lnSpc>
                <a:spcPct val="110000"/>
              </a:lnSpc>
            </a:pPr>
            <a:r>
              <a:rPr lang="en-US" altLang="ko-KR" smtClean="0"/>
              <a:t>Modifier </a:t>
            </a:r>
            <a:r>
              <a:rPr lang="ko-KR" altLang="en-US" smtClean="0"/>
              <a:t>값이 중요한 경우에 사용 </a:t>
            </a:r>
            <a:r>
              <a:rPr lang="en-US" altLang="ko-KR" smtClean="0"/>
              <a:t>: size_s, theme_islands</a:t>
            </a:r>
          </a:p>
          <a:p>
            <a:pPr lvl="1">
              <a:lnSpc>
                <a:spcPct val="110000"/>
              </a:lnSpc>
            </a:pPr>
            <a:r>
              <a:rPr lang="ko-KR" altLang="en-US" smtClean="0"/>
              <a:t>명명법</a:t>
            </a:r>
            <a:endParaRPr lang="en-US" altLang="ko-KR" smtClean="0"/>
          </a:p>
          <a:p>
            <a:pPr lvl="2">
              <a:lnSpc>
                <a:spcPct val="110000"/>
              </a:lnSpc>
            </a:pPr>
            <a:r>
              <a:rPr lang="en-US" altLang="ko-KR" smtClean="0"/>
              <a:t>block-name—modifier-name_modifier-value</a:t>
            </a:r>
          </a:p>
          <a:p>
            <a:pPr lvl="2">
              <a:lnSpc>
                <a:spcPct val="110000"/>
              </a:lnSpc>
            </a:pPr>
            <a:r>
              <a:rPr lang="en-US" altLang="ko-KR" smtClean="0"/>
              <a:t>block-name__element-name_modifier-name_modifier-value</a:t>
            </a: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66" y="2771047"/>
            <a:ext cx="11438623" cy="2603910"/>
          </a:xfrm>
          <a:prstGeom prst="rect">
            <a:avLst/>
          </a:prstGeom>
        </p:spPr>
      </p:pic>
      <p:sp>
        <p:nvSpPr>
          <p:cNvPr id="10" name="내용 개체 틀 4"/>
          <p:cNvSpPr txBox="1">
            <a:spLocks/>
          </p:cNvSpPr>
          <p:nvPr/>
        </p:nvSpPr>
        <p:spPr>
          <a:xfrm>
            <a:off x="461356" y="5433303"/>
            <a:ext cx="11269288" cy="842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mtClean="0"/>
              <a:t>button element</a:t>
            </a:r>
            <a:r>
              <a:rPr lang="ko-KR" altLang="en-US" smtClean="0"/>
              <a:t>는 </a:t>
            </a:r>
            <a:r>
              <a:rPr lang="en-US" altLang="ko-KR" smtClean="0"/>
              <a:t>m</a:t>
            </a:r>
            <a:r>
              <a:rPr lang="ko-KR" altLang="en-US" smtClean="0"/>
              <a:t>값을 가진  </a:t>
            </a:r>
            <a:r>
              <a:rPr lang="en-US" altLang="ko-KR" smtClean="0"/>
              <a:t>size modifier</a:t>
            </a:r>
            <a:r>
              <a:rPr lang="ko-KR" altLang="en-US" smtClean="0"/>
              <a:t>를 가지고 있다</a:t>
            </a:r>
            <a:r>
              <a:rPr lang="en-US" altLang="ko-KR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078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34" y="365125"/>
            <a:ext cx="11574856" cy="3558005"/>
          </a:xfrm>
          <a:prstGeom prst="rect">
            <a:avLst/>
          </a:prstGeom>
        </p:spPr>
      </p:pic>
      <p:sp>
        <p:nvSpPr>
          <p:cNvPr id="11" name="내용 개체 틀 4"/>
          <p:cNvSpPr txBox="1">
            <a:spLocks/>
          </p:cNvSpPr>
          <p:nvPr/>
        </p:nvSpPr>
        <p:spPr>
          <a:xfrm>
            <a:off x="500234" y="3923130"/>
            <a:ext cx="11336862" cy="235241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mtClean="0"/>
              <a:t>동일한 유형의 다른 값을 가진 </a:t>
            </a:r>
            <a:r>
              <a:rPr lang="en-US" altLang="ko-KR" smtClean="0"/>
              <a:t>Modifier</a:t>
            </a:r>
            <a:r>
              <a:rPr lang="ko-KR" altLang="en-US" smtClean="0"/>
              <a:t>를 동시에 사용하여서는 안된다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즉</a:t>
            </a:r>
            <a:r>
              <a:rPr lang="en-US" altLang="ko-KR" smtClean="0"/>
              <a:t>, islands</a:t>
            </a:r>
            <a:r>
              <a:rPr lang="ko-KR" altLang="en-US" smtClean="0"/>
              <a:t>값을 가진 </a:t>
            </a:r>
            <a:r>
              <a:rPr lang="en-US" altLang="ko-KR" smtClean="0"/>
              <a:t>theme modifier</a:t>
            </a:r>
            <a:r>
              <a:rPr lang="ko-KR" altLang="en-US" smtClean="0"/>
              <a:t>와 </a:t>
            </a:r>
            <a:r>
              <a:rPr lang="en-US" altLang="ko-KR" smtClean="0"/>
              <a:t>lite</a:t>
            </a:r>
            <a:r>
              <a:rPr lang="ko-KR" altLang="en-US" smtClean="0"/>
              <a:t>값을 가진 </a:t>
            </a:r>
            <a:r>
              <a:rPr lang="en-US" altLang="ko-KR" smtClean="0"/>
              <a:t>theme modifier</a:t>
            </a:r>
            <a:r>
              <a:rPr lang="ko-KR" altLang="en-US" smtClean="0"/>
              <a:t>를 동시에 사용해서는 안된다는 것이다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BEM</a:t>
            </a:r>
            <a:r>
              <a:rPr lang="ko-KR" altLang="en-US" smtClean="0"/>
              <a:t>의 모든 엔티티는 동일한 상세도를 가지기 때문에</a:t>
            </a:r>
            <a:r>
              <a:rPr lang="en-US" altLang="ko-KR" smtClean="0"/>
              <a:t>, Cascading </a:t>
            </a:r>
            <a:r>
              <a:rPr lang="ko-KR" altLang="en-US" smtClean="0"/>
              <a:t>원칙에 따라 마지막에 선언한 </a:t>
            </a:r>
            <a:r>
              <a:rPr lang="en-US" altLang="ko-KR" smtClean="0"/>
              <a:t>CSS</a:t>
            </a:r>
            <a:r>
              <a:rPr lang="ko-KR" altLang="en-US" smtClean="0"/>
              <a:t>속성이 적용되지만</a:t>
            </a:r>
            <a:r>
              <a:rPr lang="en-US" altLang="ko-KR" smtClean="0"/>
              <a:t>, </a:t>
            </a:r>
            <a:r>
              <a:rPr lang="ko-KR" altLang="en-US" smtClean="0"/>
              <a:t>이러한 사용은 </a:t>
            </a:r>
            <a:r>
              <a:rPr lang="en-US" altLang="ko-KR" smtClean="0"/>
              <a:t>BEM</a:t>
            </a:r>
            <a:r>
              <a:rPr lang="ko-KR" altLang="en-US" smtClean="0"/>
              <a:t>에서는 금지되어 있다</a:t>
            </a:r>
            <a:r>
              <a:rPr lang="en-US" altLang="ko-KR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304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※  MindBEMding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0" y="885959"/>
            <a:ext cx="12192000" cy="2032605"/>
          </a:xfrm>
        </p:spPr>
        <p:txBody>
          <a:bodyPr>
            <a:normAutofit/>
          </a:bodyPr>
          <a:lstStyle/>
          <a:p>
            <a:pPr lvl="1">
              <a:lnSpc>
                <a:spcPct val="110000"/>
              </a:lnSpc>
            </a:pPr>
            <a:r>
              <a:rPr lang="en-US" altLang="ko-KR" smtClean="0"/>
              <a:t>Modifier </a:t>
            </a:r>
            <a:r>
              <a:rPr lang="ko-KR" altLang="en-US" smtClean="0"/>
              <a:t>전후의 구분 문자를 언더바 한 개에서 하이픈 두 개로 변경한 스타일</a:t>
            </a:r>
            <a:endParaRPr lang="en-US" altLang="ko-KR" smtClean="0"/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209677" y="4042914"/>
            <a:ext cx="11781905" cy="26522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mtClean="0"/>
              <a:t>지금까지 </a:t>
            </a:r>
            <a:r>
              <a:rPr lang="en-US" altLang="ko-KR" smtClean="0"/>
              <a:t>Modifier</a:t>
            </a:r>
            <a:r>
              <a:rPr lang="ko-KR" altLang="en-US" smtClean="0"/>
              <a:t>의 명명법은 </a:t>
            </a:r>
            <a:r>
              <a:rPr lang="en-US" altLang="ko-KR" smtClean="0"/>
              <a:t>Block </a:t>
            </a:r>
            <a:r>
              <a:rPr lang="ko-KR" altLang="en-US" smtClean="0"/>
              <a:t>또는 </a:t>
            </a:r>
            <a:r>
              <a:rPr lang="en-US" altLang="ko-KR" smtClean="0"/>
              <a:t>Element</a:t>
            </a:r>
            <a:r>
              <a:rPr lang="ko-KR" altLang="en-US" smtClean="0"/>
              <a:t>이름과 </a:t>
            </a:r>
            <a:r>
              <a:rPr lang="en-US" altLang="ko-KR" smtClean="0"/>
              <a:t>Modifier</a:t>
            </a:r>
            <a:r>
              <a:rPr lang="ko-KR" altLang="en-US" smtClean="0"/>
              <a:t>이름 사이를 하나의 언더바로 구분하였다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하지만 </a:t>
            </a:r>
            <a:r>
              <a:rPr lang="en-US" altLang="ko-KR" smtClean="0"/>
              <a:t>MindBEMding</a:t>
            </a:r>
            <a:r>
              <a:rPr lang="ko-KR" altLang="en-US" smtClean="0"/>
              <a:t>이라는 블로그 기사에서 유명해진 하이픈 두개를 사용하는 스타일도 널리 사용되고 있다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기본적인 규칙은 동일하며</a:t>
            </a:r>
            <a:r>
              <a:rPr lang="en-US" altLang="ko-KR" smtClean="0"/>
              <a:t>, Modifier </a:t>
            </a:r>
            <a:r>
              <a:rPr lang="ko-KR" altLang="en-US" smtClean="0"/>
              <a:t>전후의 구분 문자를 언더바 한 개에서 하이픈 두 개로 변경한 스타일입니다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이후에 나오는 </a:t>
            </a:r>
            <a:r>
              <a:rPr lang="en-US" altLang="ko-KR" smtClean="0"/>
              <a:t>Modifier</a:t>
            </a:r>
            <a:r>
              <a:rPr lang="ko-KR" altLang="en-US" smtClean="0"/>
              <a:t>는 모두 </a:t>
            </a:r>
            <a:r>
              <a:rPr lang="en-US" altLang="ko-KR" smtClean="0"/>
              <a:t>MindBEM</a:t>
            </a:r>
            <a:r>
              <a:rPr lang="ko-KR" altLang="en-US" smtClean="0"/>
              <a:t>방식을 따라서 표기하였다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endParaRPr lang="en-US" altLang="ko-KR" smtClean="0"/>
          </a:p>
          <a:p>
            <a:pPr>
              <a:lnSpc>
                <a:spcPct val="120000"/>
              </a:lnSpc>
            </a:pPr>
            <a:endParaRPr lang="en-US" altLang="ko-KR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24" y="1628517"/>
            <a:ext cx="10765030" cy="21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8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-82911"/>
            <a:ext cx="10515600" cy="1008266"/>
          </a:xfrm>
        </p:spPr>
        <p:txBody>
          <a:bodyPr/>
          <a:lstStyle/>
          <a:p>
            <a:r>
              <a:rPr lang="en-US" altLang="ko-KR" smtClean="0"/>
              <a:t>6-5.Mix</a:t>
            </a:r>
            <a:endParaRPr lang="ko-KR" altLang="en-US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095" y="2607451"/>
            <a:ext cx="11034879" cy="1733520"/>
          </a:xfrm>
          <a:prstGeom prst="rect">
            <a:avLst/>
          </a:prstGeom>
        </p:spPr>
      </p:pic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0" y="748173"/>
            <a:ext cx="12192000" cy="2032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en-US" altLang="ko-KR" smtClean="0"/>
              <a:t>Block</a:t>
            </a:r>
            <a:r>
              <a:rPr lang="ko-KR" altLang="en-US" smtClean="0"/>
              <a:t>과 </a:t>
            </a:r>
            <a:r>
              <a:rPr lang="en-US" altLang="ko-KR" smtClean="0"/>
              <a:t>Element</a:t>
            </a:r>
            <a:r>
              <a:rPr lang="ko-KR" altLang="en-US" smtClean="0"/>
              <a:t>가 하나의 </a:t>
            </a:r>
            <a:r>
              <a:rPr lang="en-US" altLang="ko-KR" smtClean="0"/>
              <a:t>HTML</a:t>
            </a:r>
            <a:r>
              <a:rPr lang="ko-KR" altLang="en-US" smtClean="0"/>
              <a:t>요소에 존재하는 것을 의미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r>
              <a:rPr lang="ko-KR" altLang="en-US" smtClean="0"/>
              <a:t>코드 중복을 피하면서 여러 </a:t>
            </a:r>
            <a:r>
              <a:rPr lang="en-US" altLang="ko-KR" smtClean="0"/>
              <a:t>BEM </a:t>
            </a:r>
            <a:r>
              <a:rPr lang="ko-KR" altLang="en-US" smtClean="0"/>
              <a:t>엔티티의 동작과 스타일을 결합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r>
              <a:rPr lang="ko-KR" altLang="en-US" smtClean="0"/>
              <a:t>기존 </a:t>
            </a:r>
            <a:r>
              <a:rPr lang="en-US" altLang="ko-KR" smtClean="0"/>
              <a:t>BEM </a:t>
            </a:r>
            <a:r>
              <a:rPr lang="ko-KR" altLang="en-US" smtClean="0"/>
              <a:t>엔티티를 기반으로 의미상 새로운 인터페이스 컴포넌트를 작성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r>
              <a:rPr lang="ko-KR" altLang="en-US" smtClean="0"/>
              <a:t>가급적 상세도를 높이지 않고 </a:t>
            </a:r>
            <a:r>
              <a:rPr lang="en-US" altLang="ko-KR" smtClean="0"/>
              <a:t>Block</a:t>
            </a:r>
            <a:r>
              <a:rPr lang="ko-KR" altLang="en-US" smtClean="0"/>
              <a:t>의 독립성을 유지할 수 있다</a:t>
            </a:r>
            <a:r>
              <a:rPr lang="en-US" altLang="ko-KR" smtClean="0"/>
              <a:t>.</a:t>
            </a:r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270696" y="4315919"/>
            <a:ext cx="11921304" cy="26522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mtClean="0"/>
              <a:t>search-form block</a:t>
            </a:r>
            <a:r>
              <a:rPr lang="ko-KR" altLang="en-US" smtClean="0"/>
              <a:t>은 </a:t>
            </a:r>
            <a:r>
              <a:rPr lang="en-US" altLang="ko-KR" smtClean="0"/>
              <a:t>heder block</a:t>
            </a:r>
            <a:r>
              <a:rPr lang="ko-KR" altLang="en-US" smtClean="0"/>
              <a:t>으로 부터 </a:t>
            </a:r>
            <a:r>
              <a:rPr lang="en-US" altLang="ko-KR" smtClean="0"/>
              <a:t>search-form elemen</a:t>
            </a:r>
            <a:r>
              <a:rPr lang="ko-KR" altLang="en-US" smtClean="0"/>
              <a:t>가 </a:t>
            </a:r>
            <a:r>
              <a:rPr lang="en-US" altLang="ko-KR" smtClean="0"/>
              <a:t>mix</a:t>
            </a:r>
            <a:r>
              <a:rPr lang="ko-KR" altLang="en-US" smtClean="0"/>
              <a:t>되어</a:t>
            </a:r>
            <a:r>
              <a:rPr lang="en-US" altLang="ko-KR" smtClean="0"/>
              <a:t>, header__search-form element</a:t>
            </a:r>
            <a:r>
              <a:rPr lang="ko-KR" altLang="en-US" smtClean="0"/>
              <a:t>가 추가되었다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즉 </a:t>
            </a:r>
            <a:r>
              <a:rPr lang="en-US" altLang="ko-KR" smtClean="0"/>
              <a:t>header block</a:t>
            </a:r>
            <a:r>
              <a:rPr lang="ko-KR" altLang="en-US" smtClean="0"/>
              <a:t>과 </a:t>
            </a:r>
            <a:r>
              <a:rPr lang="en-US" altLang="ko-KR" smtClean="0"/>
              <a:t>search-form block </a:t>
            </a:r>
            <a:r>
              <a:rPr lang="ko-KR" altLang="en-US" smtClean="0"/>
              <a:t>사이의 스타일링은 </a:t>
            </a:r>
            <a:r>
              <a:rPr lang="en-US" altLang="ko-KR" smtClean="0"/>
              <a:t>header block</a:t>
            </a:r>
            <a:r>
              <a:rPr lang="ko-KR" altLang="en-US" smtClean="0"/>
              <a:t>과 </a:t>
            </a:r>
            <a:r>
              <a:rPr lang="en-US" altLang="ko-KR" smtClean="0"/>
              <a:t>header__search-form element </a:t>
            </a:r>
            <a:r>
              <a:rPr lang="ko-KR" altLang="en-US" smtClean="0"/>
              <a:t>사이에서 정의하여</a:t>
            </a:r>
            <a:r>
              <a:rPr lang="en-US" altLang="ko-KR" smtClean="0"/>
              <a:t>, search-form block</a:t>
            </a:r>
            <a:r>
              <a:rPr lang="ko-KR" altLang="en-US" smtClean="0"/>
              <a:t>과 </a:t>
            </a:r>
            <a:r>
              <a:rPr lang="en-US" altLang="ko-KR" smtClean="0"/>
              <a:t>header block</a:t>
            </a:r>
            <a:r>
              <a:rPr lang="ko-KR" altLang="en-US" smtClean="0"/>
              <a:t>간의 결합도를 높이지 않고</a:t>
            </a:r>
            <a:r>
              <a:rPr lang="en-US" altLang="ko-KR" smtClean="0"/>
              <a:t>, </a:t>
            </a:r>
            <a:r>
              <a:rPr lang="ko-KR" altLang="en-US" smtClean="0"/>
              <a:t>독립적으로 스타일을 정의하여야 한다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예제에서는 </a:t>
            </a:r>
            <a:r>
              <a:rPr lang="en-US" altLang="ko-KR" smtClean="0"/>
              <a:t>Block</a:t>
            </a:r>
            <a:r>
              <a:rPr lang="ko-KR" altLang="en-US" smtClean="0"/>
              <a:t>과 </a:t>
            </a:r>
            <a:r>
              <a:rPr lang="en-US" altLang="ko-KR" smtClean="0"/>
              <a:t>Element</a:t>
            </a:r>
            <a:r>
              <a:rPr lang="ko-KR" altLang="en-US" smtClean="0"/>
              <a:t>의 </a:t>
            </a:r>
            <a:r>
              <a:rPr lang="en-US" altLang="ko-KR" smtClean="0"/>
              <a:t>Mix</a:t>
            </a:r>
            <a:r>
              <a:rPr lang="ko-KR" altLang="en-US" smtClean="0"/>
              <a:t>만 기재하였지만</a:t>
            </a:r>
            <a:r>
              <a:rPr lang="en-US" altLang="ko-KR" smtClean="0"/>
              <a:t>, Block</a:t>
            </a:r>
            <a:r>
              <a:rPr lang="ko-KR" altLang="en-US" smtClean="0"/>
              <a:t>과 </a:t>
            </a:r>
            <a:r>
              <a:rPr lang="en-US" altLang="ko-KR" smtClean="0"/>
              <a:t>Block, Element</a:t>
            </a:r>
            <a:r>
              <a:rPr lang="ko-KR" altLang="en-US" smtClean="0"/>
              <a:t>와 </a:t>
            </a:r>
            <a:r>
              <a:rPr lang="en-US" altLang="ko-KR" smtClean="0"/>
              <a:t>Element</a:t>
            </a:r>
            <a:r>
              <a:rPr lang="ko-KR" altLang="en-US" smtClean="0"/>
              <a:t>의 </a:t>
            </a:r>
            <a:r>
              <a:rPr lang="en-US" altLang="ko-KR" smtClean="0"/>
              <a:t>Mix</a:t>
            </a:r>
            <a:r>
              <a:rPr lang="ko-KR" altLang="en-US" smtClean="0"/>
              <a:t>도 가능합니다</a:t>
            </a:r>
            <a:r>
              <a:rPr lang="en-US" altLang="ko-KR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29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새로운 </a:t>
            </a:r>
            <a:r>
              <a:rPr lang="en-US" altLang="ko-KR" smtClean="0"/>
              <a:t>CSS </a:t>
            </a:r>
            <a:r>
              <a:rPr lang="ko-KR" altLang="en-US" smtClean="0"/>
              <a:t>방법론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9067" y="900303"/>
            <a:ext cx="11190316" cy="311751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smtClean="0"/>
              <a:t>7-1. </a:t>
            </a:r>
            <a:r>
              <a:rPr lang="ko-KR" altLang="en-US" smtClean="0"/>
              <a:t>기존 </a:t>
            </a:r>
            <a:r>
              <a:rPr lang="en-US" altLang="ko-KR" smtClean="0"/>
              <a:t>CSS </a:t>
            </a:r>
            <a:r>
              <a:rPr lang="ko-KR" altLang="en-US" smtClean="0"/>
              <a:t>방법론의 문제점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r>
              <a:rPr lang="en-US" altLang="ko-KR" smtClean="0"/>
              <a:t>CSS</a:t>
            </a:r>
            <a:r>
              <a:rPr lang="ko-KR" altLang="en-US" smtClean="0"/>
              <a:t>가 </a:t>
            </a:r>
            <a:r>
              <a:rPr lang="en-US" altLang="ko-KR" smtClean="0"/>
              <a:t>HTML </a:t>
            </a:r>
            <a:r>
              <a:rPr lang="ko-KR" altLang="en-US" smtClean="0"/>
              <a:t>구조와 강하게 결합되어 있다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mtClean="0"/>
              <a:t>HTML</a:t>
            </a:r>
            <a:r>
              <a:rPr lang="ko-KR" altLang="en-US" smtClean="0"/>
              <a:t>에 의존하는 </a:t>
            </a:r>
            <a:r>
              <a:rPr lang="en-US" altLang="ko-KR" smtClean="0"/>
              <a:t>CSS</a:t>
            </a:r>
          </a:p>
          <a:p>
            <a:pPr lvl="1">
              <a:lnSpc>
                <a:spcPct val="110000"/>
              </a:lnSpc>
            </a:pPr>
            <a:r>
              <a:rPr lang="en-US" altLang="ko-KR" smtClean="0"/>
              <a:t>HTML</a:t>
            </a:r>
            <a:r>
              <a:rPr lang="ko-KR" altLang="en-US" smtClean="0"/>
              <a:t>에서 스타일이 필요한 요소에 클래스명을 부여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r>
              <a:rPr lang="ko-KR" altLang="en-US" smtClean="0"/>
              <a:t>클래스명이 부여된 요소에 대하여 </a:t>
            </a:r>
            <a:r>
              <a:rPr lang="en-US" altLang="ko-KR" smtClean="0"/>
              <a:t>CSS</a:t>
            </a:r>
            <a:r>
              <a:rPr lang="ko-KR" altLang="en-US" smtClean="0"/>
              <a:t>에서 스타일링</a:t>
            </a:r>
            <a:endParaRPr lang="en-US" altLang="ko-KR" smtClean="0"/>
          </a:p>
          <a:p>
            <a:pPr>
              <a:lnSpc>
                <a:spcPct val="110000"/>
              </a:lnSpc>
            </a:pPr>
            <a:r>
              <a:rPr lang="en-US" altLang="ko-KR" smtClean="0"/>
              <a:t>CSS</a:t>
            </a:r>
            <a:r>
              <a:rPr lang="ko-KR" altLang="en-US" smtClean="0"/>
              <a:t>에 의존하는 </a:t>
            </a:r>
            <a:r>
              <a:rPr lang="en-US" altLang="ko-KR" smtClean="0"/>
              <a:t>HTML</a:t>
            </a:r>
          </a:p>
          <a:p>
            <a:pPr lvl="1">
              <a:lnSpc>
                <a:spcPct val="110000"/>
              </a:lnSpc>
            </a:pPr>
            <a:r>
              <a:rPr lang="en-US" altLang="ko-KR" smtClean="0"/>
              <a:t>CSS</a:t>
            </a:r>
            <a:r>
              <a:rPr lang="ko-KR" altLang="en-US" smtClean="0"/>
              <a:t>에서 </a:t>
            </a:r>
            <a:r>
              <a:rPr lang="en-US" altLang="ko-KR" smtClean="0"/>
              <a:t>HTML</a:t>
            </a:r>
            <a:r>
              <a:rPr lang="ko-KR" altLang="en-US" smtClean="0"/>
              <a:t>과 독립적으로 스타일을 선언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r>
              <a:rPr lang="en-US" altLang="ko-KR" smtClean="0"/>
              <a:t>HTML</a:t>
            </a:r>
            <a:r>
              <a:rPr lang="ko-KR" altLang="en-US" smtClean="0"/>
              <a:t>에서는 선언되어 있는 스타일에 한하여 마크업 작성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endParaRPr lang="en-US" altLang="ko-KR" smtClean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123573" y="4045528"/>
            <a:ext cx="12068427" cy="2812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mtClean="0"/>
              <a:t>지금까지 </a:t>
            </a:r>
            <a:r>
              <a:rPr lang="en-US" altLang="ko-KR" smtClean="0"/>
              <a:t>OOCSS,SMACSS, BEM</a:t>
            </a:r>
            <a:r>
              <a:rPr lang="ko-KR" altLang="en-US" smtClean="0"/>
              <a:t>은 비교적 역사가 오래된 </a:t>
            </a:r>
            <a:r>
              <a:rPr lang="en-US" altLang="ko-KR" smtClean="0"/>
              <a:t>CSS</a:t>
            </a:r>
            <a:r>
              <a:rPr lang="ko-KR" altLang="en-US" smtClean="0"/>
              <a:t>방법론이다</a:t>
            </a:r>
            <a:r>
              <a:rPr lang="en-US" altLang="ko-KR" smtClean="0"/>
              <a:t>. </a:t>
            </a:r>
            <a:r>
              <a:rPr lang="ko-KR" altLang="en-US" smtClean="0"/>
              <a:t>이러한 방법론은 각자의 방법으로 유지보수가 용이한 </a:t>
            </a:r>
            <a:r>
              <a:rPr lang="en-US" altLang="ko-KR" smtClean="0"/>
              <a:t>CSS </a:t>
            </a:r>
            <a:r>
              <a:rPr lang="ko-KR" altLang="en-US" smtClean="0"/>
              <a:t>설계방법을 제시하였다</a:t>
            </a:r>
            <a:r>
              <a:rPr lang="en-US" altLang="ko-KR" smtClean="0"/>
              <a:t>. </a:t>
            </a:r>
            <a:r>
              <a:rPr lang="ko-KR" altLang="en-US" smtClean="0"/>
              <a:t>그러나 여전히 문제점이라고 볼 부분이 남아있다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바로 </a:t>
            </a:r>
            <a:r>
              <a:rPr lang="en-US" altLang="ko-KR" smtClean="0"/>
              <a:t>CSS</a:t>
            </a:r>
            <a:r>
              <a:rPr lang="ko-KR" altLang="en-US" smtClean="0"/>
              <a:t>가 </a:t>
            </a:r>
            <a:r>
              <a:rPr lang="en-US" altLang="ko-KR" smtClean="0"/>
              <a:t>HTML</a:t>
            </a:r>
            <a:r>
              <a:rPr lang="ko-KR" altLang="en-US" smtClean="0"/>
              <a:t>구조와 강하게 결합되어 있다는 점이다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HTML</a:t>
            </a:r>
            <a:r>
              <a:rPr lang="ko-KR" altLang="en-US" smtClean="0"/>
              <a:t>에서 스타일이 필요한 요소에 클래스명을 부여하고</a:t>
            </a:r>
            <a:r>
              <a:rPr lang="en-US" altLang="ko-KR" smtClean="0"/>
              <a:t>, </a:t>
            </a:r>
            <a:r>
              <a:rPr lang="ko-KR" altLang="en-US" smtClean="0"/>
              <a:t>그 이후에 클래스명이 부여된 요소에 대하여 </a:t>
            </a:r>
            <a:r>
              <a:rPr lang="en-US" altLang="ko-KR" smtClean="0"/>
              <a:t>CSS</a:t>
            </a:r>
            <a:r>
              <a:rPr lang="ko-KR" altLang="en-US" smtClean="0"/>
              <a:t>에서 스타일링을 한다면 </a:t>
            </a:r>
            <a:r>
              <a:rPr lang="en-US" altLang="ko-KR" smtClean="0"/>
              <a:t>HTML </a:t>
            </a:r>
            <a:r>
              <a:rPr lang="ko-KR" altLang="en-US" smtClean="0"/>
              <a:t>구조에 의존해서 </a:t>
            </a:r>
            <a:r>
              <a:rPr lang="en-US" altLang="ko-KR" smtClean="0"/>
              <a:t>CSS </a:t>
            </a:r>
            <a:r>
              <a:rPr lang="ko-KR" altLang="en-US" smtClean="0"/>
              <a:t>스타일을 하게 된다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굳이나누자면 </a:t>
            </a:r>
            <a:r>
              <a:rPr lang="en-US" altLang="ko-KR" smtClean="0"/>
              <a:t>OOCSS</a:t>
            </a:r>
            <a:r>
              <a:rPr lang="ko-KR" altLang="en-US" smtClean="0"/>
              <a:t>나 </a:t>
            </a:r>
            <a:r>
              <a:rPr lang="en-US" altLang="ko-KR" smtClean="0"/>
              <a:t>SMACSS</a:t>
            </a:r>
            <a:r>
              <a:rPr lang="ko-KR" altLang="en-US" smtClean="0"/>
              <a:t>에서 이러한 문제점이 있다고 할 수 있다</a:t>
            </a:r>
            <a:r>
              <a:rPr lang="en-US" altLang="ko-KR" smtClean="0"/>
              <a:t>. </a:t>
            </a:r>
            <a:r>
              <a:rPr lang="ko-KR" altLang="en-US" smtClean="0"/>
              <a:t>반대로 </a:t>
            </a:r>
            <a:r>
              <a:rPr lang="en-US" altLang="ko-KR" smtClean="0"/>
              <a:t>CSS</a:t>
            </a:r>
            <a:r>
              <a:rPr lang="ko-KR" altLang="en-US" smtClean="0"/>
              <a:t>에서 먼저 </a:t>
            </a:r>
            <a:r>
              <a:rPr lang="en-US" altLang="ko-KR" smtClean="0"/>
              <a:t>HTML</a:t>
            </a:r>
            <a:r>
              <a:rPr lang="ko-KR" altLang="en-US" smtClean="0"/>
              <a:t>과 독립적으로 스타일을 선언한 다음에</a:t>
            </a:r>
            <a:r>
              <a:rPr lang="en-US" altLang="ko-KR" smtClean="0"/>
              <a:t>, HTML</a:t>
            </a:r>
            <a:r>
              <a:rPr lang="ko-KR" altLang="en-US" smtClean="0"/>
              <a:t>에서는 </a:t>
            </a:r>
            <a:r>
              <a:rPr lang="en-US" altLang="ko-KR" smtClean="0"/>
              <a:t>CSS</a:t>
            </a:r>
            <a:r>
              <a:rPr lang="ko-KR" altLang="en-US" smtClean="0"/>
              <a:t>에 선언되어 있는 스타일에 한에서 마크업을 작성하는 방식</a:t>
            </a:r>
            <a:r>
              <a:rPr lang="en-US" altLang="ko-KR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919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7-2. Utility-First CSS/Functional CSS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9067" y="900302"/>
            <a:ext cx="11190316" cy="348380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/>
              <a:t>시멘틱하고 컨텍스트에 의존하지 않는 </a:t>
            </a:r>
            <a:r>
              <a:rPr lang="en-US" altLang="ko-KR"/>
              <a:t>CSS</a:t>
            </a:r>
            <a:r>
              <a:rPr lang="ko-KR" altLang="en-US"/>
              <a:t>작성하려고 하지 않는다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mtClean="0"/>
              <a:t>클래스명만 보아도 </a:t>
            </a:r>
            <a:r>
              <a:rPr lang="en-US" altLang="ko-KR" smtClean="0"/>
              <a:t>CSS</a:t>
            </a:r>
            <a:r>
              <a:rPr lang="ko-KR" altLang="en-US" smtClean="0"/>
              <a:t>속성과 값을 바로 유추할 수 있도록 단 하나의 속성과 값을 나타내는 </a:t>
            </a:r>
            <a:r>
              <a:rPr lang="en-US" altLang="ko-KR" smtClean="0"/>
              <a:t>CSS</a:t>
            </a:r>
            <a:r>
              <a:rPr lang="ko-KR" altLang="en-US" smtClean="0"/>
              <a:t>를 사전에 미리 정의</a:t>
            </a:r>
            <a:endParaRPr lang="en-US" altLang="ko-KR" smtClean="0"/>
          </a:p>
          <a:p>
            <a:pPr>
              <a:lnSpc>
                <a:spcPct val="110000"/>
              </a:lnSpc>
            </a:pPr>
            <a:r>
              <a:rPr lang="ko-KR" altLang="en-US" smtClean="0"/>
              <a:t>미리 정의된 클래스를 마치 </a:t>
            </a:r>
            <a:r>
              <a:rPr lang="en-US" altLang="ko-KR" smtClean="0"/>
              <a:t>HTML </a:t>
            </a:r>
            <a:r>
              <a:rPr lang="ko-KR" altLang="en-US" smtClean="0"/>
              <a:t>요소에 제공하는 </a:t>
            </a:r>
            <a:r>
              <a:rPr lang="en-US" altLang="ko-KR" smtClean="0"/>
              <a:t>API</a:t>
            </a:r>
            <a:r>
              <a:rPr lang="ko-KR" altLang="en-US" smtClean="0"/>
              <a:t>로 생각하여 </a:t>
            </a:r>
            <a:r>
              <a:rPr lang="en-US" altLang="ko-KR" smtClean="0"/>
              <a:t>API(</a:t>
            </a:r>
            <a:r>
              <a:rPr lang="ko-KR" altLang="en-US" smtClean="0"/>
              <a:t>클래스명</a:t>
            </a:r>
            <a:r>
              <a:rPr lang="en-US" altLang="ko-KR" smtClean="0"/>
              <a:t>)</a:t>
            </a:r>
            <a:r>
              <a:rPr lang="ko-KR" altLang="en-US" smtClean="0"/>
              <a:t>을 </a:t>
            </a:r>
            <a:r>
              <a:rPr lang="en-US" altLang="ko-KR" smtClean="0"/>
              <a:t>HTML</a:t>
            </a:r>
            <a:r>
              <a:rPr lang="ko-KR" altLang="en-US" smtClean="0"/>
              <a:t>에서 조합해서 사용</a:t>
            </a:r>
            <a:endParaRPr lang="en-US" altLang="ko-KR" smtClean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40442" y="4890654"/>
            <a:ext cx="12151558" cy="173459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mtClean="0"/>
              <a:t>BEM</a:t>
            </a:r>
            <a:r>
              <a:rPr lang="ko-KR" altLang="en-US" smtClean="0"/>
              <a:t>같은 경우에는 </a:t>
            </a:r>
            <a:r>
              <a:rPr lang="en-US" altLang="ko-KR" smtClean="0"/>
              <a:t>CSS</a:t>
            </a:r>
            <a:r>
              <a:rPr lang="ko-KR" altLang="en-US" smtClean="0"/>
              <a:t>에 의존하는 </a:t>
            </a:r>
            <a:r>
              <a:rPr lang="en-US" altLang="ko-KR" smtClean="0"/>
              <a:t>HTML </a:t>
            </a:r>
            <a:r>
              <a:rPr lang="ko-KR" altLang="en-US" smtClean="0"/>
              <a:t>즉</a:t>
            </a:r>
            <a:r>
              <a:rPr lang="en-US" altLang="ko-KR" smtClean="0"/>
              <a:t>, HTML</a:t>
            </a:r>
            <a:r>
              <a:rPr lang="ko-KR" altLang="en-US" smtClean="0"/>
              <a:t>이 </a:t>
            </a:r>
            <a:r>
              <a:rPr lang="en-US" altLang="ko-KR" smtClean="0"/>
              <a:t>CSS</a:t>
            </a:r>
            <a:r>
              <a:rPr lang="ko-KR" altLang="en-US" smtClean="0"/>
              <a:t>에</a:t>
            </a:r>
            <a:r>
              <a:rPr lang="en-US" altLang="ko-KR"/>
              <a:t> </a:t>
            </a:r>
            <a:r>
              <a:rPr lang="ko-KR" altLang="en-US" smtClean="0"/>
              <a:t>의존하게 된다</a:t>
            </a:r>
            <a:r>
              <a:rPr lang="en-US" altLang="ko-KR" smtClean="0"/>
              <a:t>. </a:t>
            </a:r>
            <a:r>
              <a:rPr lang="ko-KR" altLang="en-US" smtClean="0"/>
              <a:t>따라서 이러한 기존의 </a:t>
            </a:r>
            <a:r>
              <a:rPr lang="en-US" altLang="ko-KR" smtClean="0"/>
              <a:t>CSS</a:t>
            </a:r>
            <a:r>
              <a:rPr lang="ko-KR" altLang="en-US" smtClean="0"/>
              <a:t>방법론에 대한 문제점을 해결하기 위하여 </a:t>
            </a:r>
            <a:r>
              <a:rPr lang="en-US" altLang="ko-KR" smtClean="0"/>
              <a:t>Utility-First CSS</a:t>
            </a:r>
            <a:r>
              <a:rPr lang="ko-KR" altLang="en-US" smtClean="0"/>
              <a:t>라는 방법론이 대두되었다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위예제는 이를 바탕으로 작성한 버튼 모듈이다</a:t>
            </a:r>
            <a:r>
              <a:rPr lang="en-US" altLang="ko-KR" smtClean="0"/>
              <a:t>. </a:t>
            </a:r>
            <a:r>
              <a:rPr lang="ko-KR" altLang="en-US" smtClean="0"/>
              <a:t>클래스명만 봐도 어떤 스타일인지 감이 온다</a:t>
            </a:r>
            <a:r>
              <a:rPr lang="en-US" altLang="ko-KR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5" y="3585096"/>
            <a:ext cx="10209381" cy="105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9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7-2. Utility-First CSS/Functional CSS</a:t>
            </a:r>
            <a:endParaRPr lang="ko-KR" altLang="en-US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372956" y="5546878"/>
            <a:ext cx="11306427" cy="1283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mtClean="0"/>
              <a:t>CSS</a:t>
            </a:r>
            <a:r>
              <a:rPr lang="ko-KR" altLang="en-US" smtClean="0"/>
              <a:t>가 등장하기전 </a:t>
            </a:r>
            <a:r>
              <a:rPr lang="en-US" altLang="ko-KR" smtClean="0"/>
              <a:t>inline style</a:t>
            </a:r>
            <a:r>
              <a:rPr lang="ko-KR" altLang="en-US" smtClean="0"/>
              <a:t>과 다른 점이 무엇인지 의문이 든다</a:t>
            </a:r>
            <a:r>
              <a:rPr lang="en-US" altLang="ko-KR" smtClean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66" y="1025563"/>
            <a:ext cx="9856379" cy="428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6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CSS</a:t>
            </a:r>
            <a:r>
              <a:rPr lang="ko-KR" altLang="en-US" smtClean="0"/>
              <a:t>등장 이전</a:t>
            </a:r>
            <a:r>
              <a:rPr lang="en-US" altLang="ko-KR" smtClean="0"/>
              <a:t>/</a:t>
            </a:r>
            <a:r>
              <a:rPr lang="ko-KR" altLang="en-US" smtClean="0"/>
              <a:t>이후의 스타일링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87978"/>
            <a:ext cx="10515600" cy="4995949"/>
          </a:xfrm>
        </p:spPr>
        <p:txBody>
          <a:bodyPr>
            <a:normAutofit/>
          </a:bodyPr>
          <a:lstStyle/>
          <a:p>
            <a:r>
              <a:rPr lang="en-US" altLang="ko-KR" smtClean="0"/>
              <a:t>2-1 CSS</a:t>
            </a:r>
            <a:r>
              <a:rPr lang="ko-KR" altLang="en-US" smtClean="0"/>
              <a:t>등장 이전</a:t>
            </a:r>
            <a:endParaRPr lang="en-US" altLang="ko-KR" smtClean="0"/>
          </a:p>
          <a:p>
            <a:pPr marL="457200" lvl="1" indent="0">
              <a:buNone/>
            </a:pPr>
            <a:r>
              <a:rPr lang="ko-KR" altLang="en-US" smtClean="0"/>
              <a:t>각 요소의 전용 속성이나 </a:t>
            </a:r>
            <a:r>
              <a:rPr lang="en-US" altLang="ko-KR" smtClean="0"/>
              <a:t>style  </a:t>
            </a:r>
            <a:r>
              <a:rPr lang="ko-KR" altLang="en-US" smtClean="0"/>
              <a:t>속성으로 스타일을 일일이 지정</a:t>
            </a:r>
            <a:endParaRPr lang="en-US" altLang="ko-KR" smtClean="0"/>
          </a:p>
          <a:p>
            <a:pPr marL="457200" lvl="1" indent="0">
              <a:buNone/>
            </a:pPr>
            <a:r>
              <a:rPr lang="en-US" altLang="ko-KR" smtClean="0">
                <a:solidFill>
                  <a:srgbClr val="0070C0"/>
                </a:solidFill>
              </a:rPr>
              <a:t>&lt;font color=“#00f”&gt;</a:t>
            </a:r>
            <a:r>
              <a:rPr lang="ko-KR" altLang="en-US" smtClean="0">
                <a:solidFill>
                  <a:srgbClr val="0070C0"/>
                </a:solidFill>
              </a:rPr>
              <a:t>이 텍스트는 파란색으로 표시된다</a:t>
            </a:r>
            <a:r>
              <a:rPr lang="en-US" altLang="ko-KR" smtClean="0">
                <a:solidFill>
                  <a:srgbClr val="0070C0"/>
                </a:solidFill>
              </a:rPr>
              <a:t>&lt;/font&gt;</a:t>
            </a:r>
          </a:p>
          <a:p>
            <a:pPr marL="457200" lvl="1" indent="0">
              <a:buNone/>
            </a:pPr>
            <a:r>
              <a:rPr lang="en-US" altLang="ko-KR" smtClean="0">
                <a:solidFill>
                  <a:srgbClr val="0070C0"/>
                </a:solidFill>
              </a:rPr>
              <a:t>&lt;p style=“color:#f00; font-size:18px”&gt;</a:t>
            </a:r>
          </a:p>
          <a:p>
            <a:pPr marL="457200" lvl="1" indent="0">
              <a:buNone/>
            </a:pPr>
            <a:r>
              <a:rPr lang="en-US" altLang="ko-KR">
                <a:solidFill>
                  <a:srgbClr val="0070C0"/>
                </a:solidFill>
              </a:rPr>
              <a:t> </a:t>
            </a:r>
            <a:r>
              <a:rPr lang="en-US" altLang="ko-KR" smtClean="0">
                <a:solidFill>
                  <a:srgbClr val="0070C0"/>
                </a:solidFill>
              </a:rPr>
              <a:t>  </a:t>
            </a:r>
            <a:r>
              <a:rPr lang="ko-KR" altLang="en-US" smtClean="0">
                <a:solidFill>
                  <a:srgbClr val="0070C0"/>
                </a:solidFill>
              </a:rPr>
              <a:t>이텍스트는 </a:t>
            </a:r>
            <a:r>
              <a:rPr lang="en-US" altLang="ko-KR" smtClean="0">
                <a:solidFill>
                  <a:srgbClr val="0070C0"/>
                </a:solidFill>
              </a:rPr>
              <a:t>18px</a:t>
            </a:r>
            <a:r>
              <a:rPr lang="ko-KR" altLang="en-US" smtClean="0">
                <a:solidFill>
                  <a:srgbClr val="0070C0"/>
                </a:solidFill>
              </a:rPr>
              <a:t>의 빨간 문자로 표시된다</a:t>
            </a:r>
            <a:r>
              <a:rPr lang="en-US" altLang="ko-KR" smtClean="0">
                <a:solidFill>
                  <a:srgbClr val="0070C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en-US" altLang="ko-KR" smtClean="0">
                <a:solidFill>
                  <a:srgbClr val="0070C0"/>
                </a:solidFill>
              </a:rPr>
              <a:t>&lt;/p&gt;</a:t>
            </a:r>
          </a:p>
          <a:p>
            <a:r>
              <a:rPr lang="ko-KR" altLang="en-US" smtClean="0"/>
              <a:t>문제점</a:t>
            </a:r>
            <a:endParaRPr lang="en-US" altLang="ko-KR" smtClean="0"/>
          </a:p>
          <a:p>
            <a:pPr lvl="1"/>
            <a:r>
              <a:rPr lang="ko-KR" altLang="en-US" smtClean="0"/>
              <a:t>같은 스타일 요소를 여러 페이지마다 사용하면</a:t>
            </a:r>
            <a:r>
              <a:rPr lang="en-US" altLang="ko-KR" smtClean="0"/>
              <a:t>, </a:t>
            </a:r>
            <a:r>
              <a:rPr lang="ko-KR" altLang="en-US" smtClean="0"/>
              <a:t>하나를 수정할때마다 그만큼 반복하여 수정을 해야 한다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HTML</a:t>
            </a:r>
            <a:r>
              <a:rPr lang="ko-KR" altLang="en-US" smtClean="0"/>
              <a:t>은 본래 문서 구조를 의미하므로 </a:t>
            </a:r>
            <a:r>
              <a:rPr lang="en-US" altLang="ko-KR" smtClean="0"/>
              <a:t>HTML</a:t>
            </a:r>
            <a:r>
              <a:rPr lang="ko-KR" altLang="en-US" smtClean="0"/>
              <a:t>에 직업 스타일을 지정하는 것은 바람직하지 않다</a:t>
            </a:r>
            <a:r>
              <a:rPr lang="en-US" altLang="ko-KR" smtClean="0"/>
              <a:t>.					</a:t>
            </a:r>
          </a:p>
        </p:txBody>
      </p:sp>
    </p:spTree>
    <p:extLst>
      <p:ext uri="{BB962C8B-B14F-4D97-AF65-F5344CB8AC3E}">
        <p14:creationId xmlns:p14="http://schemas.microsoft.com/office/powerpoint/2010/main" val="2701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Inline style</a:t>
            </a:r>
            <a:r>
              <a:rPr lang="ko-KR" altLang="en-US" smtClean="0"/>
              <a:t>과 다른점</a:t>
            </a:r>
            <a:endParaRPr lang="ko-KR" altLang="en-US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372956" y="1025562"/>
            <a:ext cx="11306427" cy="398149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mtClean="0"/>
              <a:t>아무 값이나 지정할 수 있는게 아니다</a:t>
            </a:r>
            <a:r>
              <a:rPr lang="en-US" altLang="ko-KR" smtClean="0"/>
              <a:t>. </a:t>
            </a:r>
            <a:r>
              <a:rPr lang="ko-KR" altLang="en-US" smtClean="0"/>
              <a:t>사전에 정해진 리스트에서 골라야 하므로 전체적인 일관성을 높일 수 있다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Hover, focus </a:t>
            </a:r>
            <a:r>
              <a:rPr lang="ko-KR" altLang="en-US" smtClean="0"/>
              <a:t>등의 의사 클래스 셀텍터도 사용할 수 있다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Media query</a:t>
            </a:r>
            <a:r>
              <a:rPr lang="ko-KR" altLang="en-US" smtClean="0"/>
              <a:t>를 사용할 수 있어 반응형 디자인에 대응이 수월하다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Inline Style</a:t>
            </a:r>
            <a:r>
              <a:rPr lang="ko-KR" altLang="en-US" smtClean="0"/>
              <a:t>을 사용하면 어떤 곳에서는 </a:t>
            </a:r>
            <a:r>
              <a:rPr lang="en-US" altLang="ko-KR" smtClean="0"/>
              <a:t>14px, 13px</a:t>
            </a:r>
            <a:r>
              <a:rPr lang="ko-KR" altLang="en-US" smtClean="0"/>
              <a:t>을 쓰다가 다른 곳에서는 </a:t>
            </a:r>
            <a:r>
              <a:rPr lang="en-US" altLang="ko-KR" smtClean="0"/>
              <a:t>0.9rem, 0.85rem</a:t>
            </a:r>
            <a:r>
              <a:rPr lang="ko-KR" altLang="en-US" smtClean="0"/>
              <a:t>을 사용할 수 있다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Utility-First CSS</a:t>
            </a:r>
            <a:r>
              <a:rPr lang="ko-KR" altLang="en-US" smtClean="0"/>
              <a:t>에서는 사전에 정해진 스타일 내에서 골라야 하므로 일관된 스타일링을 할 수 있다</a:t>
            </a:r>
            <a:r>
              <a:rPr lang="en-US" altLang="ko-KR" smtClean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또한 </a:t>
            </a:r>
            <a:r>
              <a:rPr lang="en-US" altLang="ko-KR" smtClean="0"/>
              <a:t>inline style</a:t>
            </a:r>
            <a:r>
              <a:rPr lang="ko-KR" altLang="en-US" smtClean="0"/>
              <a:t>에서 사용할 수 없는 </a:t>
            </a:r>
            <a:r>
              <a:rPr lang="en-US" altLang="ko-KR" smtClean="0"/>
              <a:t>hover, focus</a:t>
            </a:r>
            <a:r>
              <a:rPr lang="ko-KR" altLang="en-US" smtClean="0"/>
              <a:t>등의 의사클래스 셀렉터</a:t>
            </a:r>
            <a:r>
              <a:rPr lang="en-US" altLang="ko-KR" smtClean="0"/>
              <a:t>, media query</a:t>
            </a:r>
            <a:r>
              <a:rPr lang="ko-KR" altLang="en-US" smtClean="0"/>
              <a:t>를 사용할 수 있다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더욱 풍부하게 스타일링 할 수 있다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66" y="5110045"/>
            <a:ext cx="9335948" cy="141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9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7-3. </a:t>
            </a:r>
            <a:r>
              <a:rPr lang="ko-KR" altLang="en-US" smtClean="0"/>
              <a:t>널리 알려진 </a:t>
            </a:r>
            <a:r>
              <a:rPr lang="en-US" altLang="ko-KR" smtClean="0"/>
              <a:t>Utility-First CSS</a:t>
            </a:r>
            <a:endParaRPr lang="ko-KR" altLang="en-US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372956" y="1025563"/>
            <a:ext cx="11306427" cy="3643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mtClean="0"/>
              <a:t>Tailwind CSS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Tachyons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Atomic CSS</a:t>
            </a:r>
          </a:p>
        </p:txBody>
      </p:sp>
    </p:spTree>
    <p:extLst>
      <p:ext uri="{BB962C8B-B14F-4D97-AF65-F5344CB8AC3E}">
        <p14:creationId xmlns:p14="http://schemas.microsoft.com/office/powerpoint/2010/main" val="24736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※ State Of CSS 2020</a:t>
            </a:r>
            <a:endParaRPr lang="ko-KR" altLang="en-US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372956" y="1025563"/>
            <a:ext cx="11306427" cy="236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mtClean="0"/>
              <a:t>CSS </a:t>
            </a:r>
            <a:r>
              <a:rPr lang="ko-KR" altLang="en-US" smtClean="0"/>
              <a:t>프레임워크</a:t>
            </a: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en-US" altLang="ko-KR" smtClean="0"/>
              <a:t>CSS </a:t>
            </a:r>
            <a:r>
              <a:rPr lang="ko-KR" altLang="en-US" smtClean="0"/>
              <a:t>방법론</a:t>
            </a: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ko-KR" altLang="en-US" smtClean="0"/>
              <a:t>시상식</a:t>
            </a:r>
            <a:r>
              <a:rPr lang="en-US" altLang="ko-KR" smtClean="0"/>
              <a:t> CSS</a:t>
            </a:r>
          </a:p>
        </p:txBody>
      </p:sp>
      <p:sp>
        <p:nvSpPr>
          <p:cNvPr id="5" name="내용 개체 틀 4"/>
          <p:cNvSpPr txBox="1">
            <a:spLocks/>
          </p:cNvSpPr>
          <p:nvPr/>
        </p:nvSpPr>
        <p:spPr>
          <a:xfrm>
            <a:off x="372955" y="3344359"/>
            <a:ext cx="11306427" cy="236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mtClean="0"/>
              <a:t>마지막으로 </a:t>
            </a:r>
            <a:r>
              <a:rPr lang="en-US" altLang="ko-KR" smtClean="0"/>
              <a:t>State Of CSS</a:t>
            </a:r>
            <a:r>
              <a:rPr lang="ko-KR" altLang="en-US" smtClean="0"/>
              <a:t>는 </a:t>
            </a:r>
            <a:r>
              <a:rPr lang="en-US" altLang="ko-KR" smtClean="0"/>
              <a:t>State of JS</a:t>
            </a:r>
            <a:r>
              <a:rPr lang="ko-KR" altLang="en-US" smtClean="0"/>
              <a:t>와 같이 </a:t>
            </a:r>
            <a:r>
              <a:rPr lang="en-US" altLang="ko-KR" smtClean="0"/>
              <a:t>CSS</a:t>
            </a:r>
            <a:r>
              <a:rPr lang="ko-KR" altLang="en-US" smtClean="0"/>
              <a:t>최신 트렌드에 관한 서베이를 수행하여 그 결과를 보여주는 웹사이트입니다</a:t>
            </a:r>
            <a:r>
              <a:rPr lang="en-US" altLang="ko-KR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856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94" y="843450"/>
            <a:ext cx="9025834" cy="50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2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17" y="110836"/>
            <a:ext cx="10239719" cy="52508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1517" y="5577978"/>
            <a:ext cx="8678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/>
              <a:t>2020</a:t>
            </a:r>
            <a:r>
              <a:rPr lang="ko-KR" altLang="en-US" sz="2400" smtClean="0"/>
              <a:t>년도 서베이 결과 </a:t>
            </a:r>
            <a:r>
              <a:rPr lang="en-US" altLang="ko-KR" sz="2400" smtClean="0"/>
              <a:t>: </a:t>
            </a:r>
          </a:p>
          <a:p>
            <a:r>
              <a:rPr lang="en-US" altLang="ko-KR" sz="2400" smtClean="0"/>
              <a:t>2020.stateofcss.com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2134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29164"/>
            <a:ext cx="10515600" cy="893301"/>
          </a:xfrm>
        </p:spPr>
        <p:txBody>
          <a:bodyPr/>
          <a:lstStyle/>
          <a:p>
            <a:r>
              <a:rPr lang="en-US" altLang="ko-KR" smtClean="0"/>
              <a:t>2-2 CSS</a:t>
            </a:r>
            <a:r>
              <a:rPr lang="ko-KR" altLang="en-US" smtClean="0"/>
              <a:t>등장 이후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55964"/>
            <a:ext cx="10515600" cy="57025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mtClean="0"/>
              <a:t>    /* index.css */</a:t>
            </a:r>
          </a:p>
          <a:p>
            <a:pPr marL="457200" lvl="1" indent="0">
              <a:buNone/>
            </a:pPr>
            <a:r>
              <a:rPr lang="en-US" altLang="ko-KR" smtClean="0"/>
              <a:t>p{ </a:t>
            </a:r>
          </a:p>
          <a:p>
            <a:pPr marL="914400" lvl="2" indent="0">
              <a:buNone/>
            </a:pPr>
            <a:r>
              <a:rPr lang="en-US" altLang="ko-KR" smtClean="0"/>
              <a:t>color:#f00; </a:t>
            </a:r>
          </a:p>
          <a:p>
            <a:pPr marL="914400" lvl="2" indent="0">
              <a:buNone/>
            </a:pPr>
            <a:r>
              <a:rPr lang="en-US" altLang="ko-KR" smtClean="0"/>
              <a:t>font-sizer:18px; </a:t>
            </a:r>
          </a:p>
          <a:p>
            <a:pPr marL="457200" lvl="1" indent="0">
              <a:buNone/>
            </a:pPr>
            <a:r>
              <a:rPr lang="en-US" altLang="ko-KR" smtClean="0"/>
              <a:t>}</a:t>
            </a:r>
          </a:p>
          <a:p>
            <a:pPr marL="457200" lvl="1" indent="0">
              <a:buNone/>
            </a:pPr>
            <a:endParaRPr lang="en-US" altLang="ko-KR" smtClean="0"/>
          </a:p>
          <a:p>
            <a:pPr marL="457200" lvl="1" indent="0">
              <a:buNone/>
            </a:pPr>
            <a:r>
              <a:rPr lang="en-US" altLang="ko-KR" smtClean="0"/>
              <a:t>&lt;!– index.html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</a:p>
          <a:p>
            <a:pPr marL="457200" lvl="1" indent="0">
              <a:buNone/>
            </a:pPr>
            <a:r>
              <a:rPr lang="en-US" altLang="ko-KR" smtClean="0">
                <a:sym typeface="Wingdings" panose="05000000000000000000" pitchFamily="2" charset="2"/>
              </a:rPr>
              <a:t>&lt;p&gt;  </a:t>
            </a:r>
            <a:r>
              <a:rPr lang="ko-KR" altLang="en-US" smtClean="0">
                <a:sym typeface="Wingdings" panose="05000000000000000000" pitchFamily="2" charset="2"/>
              </a:rPr>
              <a:t>이 텍스트는 </a:t>
            </a:r>
            <a:r>
              <a:rPr lang="en-US" altLang="ko-KR" smtClean="0">
                <a:sym typeface="Wingdings" panose="05000000000000000000" pitchFamily="2" charset="2"/>
              </a:rPr>
              <a:t>18px</a:t>
            </a:r>
            <a:r>
              <a:rPr lang="ko-KR" altLang="en-US" smtClean="0">
                <a:sym typeface="Wingdings" panose="05000000000000000000" pitchFamily="2" charset="2"/>
              </a:rPr>
              <a:t>의 빨간 문자로 표시됩니다</a:t>
            </a:r>
            <a:r>
              <a:rPr lang="en-US" altLang="ko-KR" smtClean="0">
                <a:sym typeface="Wingdings" panose="05000000000000000000" pitchFamily="2" charset="2"/>
              </a:rPr>
              <a:t>.  &lt;/p&gt;</a:t>
            </a:r>
          </a:p>
          <a:p>
            <a:pPr marL="457200" lvl="1" indent="0">
              <a:buNone/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altLang="ko-KR" sz="2600">
                <a:sym typeface="Wingdings" panose="05000000000000000000" pitchFamily="2" charset="2"/>
              </a:rPr>
              <a:t> </a:t>
            </a:r>
            <a:r>
              <a:rPr lang="en-US" altLang="ko-KR" sz="2600" smtClean="0">
                <a:sym typeface="Wingdings" panose="05000000000000000000" pitchFamily="2" charset="2"/>
              </a:rPr>
              <a:t>CSS </a:t>
            </a:r>
            <a:r>
              <a:rPr lang="ko-KR" altLang="en-US" sz="2600" smtClean="0">
                <a:sym typeface="Wingdings" panose="05000000000000000000" pitchFamily="2" charset="2"/>
              </a:rPr>
              <a:t>등장 이후에는 </a:t>
            </a:r>
            <a:r>
              <a:rPr lang="en-US" altLang="ko-KR" sz="2600" smtClean="0">
                <a:sym typeface="Wingdings" panose="05000000000000000000" pitchFamily="2" charset="2"/>
              </a:rPr>
              <a:t>CSS</a:t>
            </a:r>
            <a:r>
              <a:rPr lang="ko-KR" altLang="en-US" sz="2600" smtClean="0">
                <a:sym typeface="Wingdings" panose="05000000000000000000" pitchFamily="2" charset="2"/>
              </a:rPr>
              <a:t>파일에는 스타일을 기재하고</a:t>
            </a:r>
            <a:r>
              <a:rPr lang="en-US" altLang="ko-KR" sz="2600" smtClean="0">
                <a:sym typeface="Wingdings" panose="05000000000000000000" pitchFamily="2" charset="2"/>
              </a:rPr>
              <a:t>, HTML</a:t>
            </a:r>
            <a:r>
              <a:rPr lang="ko-KR" altLang="en-US" sz="2600" smtClean="0">
                <a:sym typeface="Wingdings" panose="05000000000000000000" pitchFamily="2" charset="2"/>
              </a:rPr>
              <a:t>에는 문서의 구조를 작성하게 되어</a:t>
            </a:r>
            <a:r>
              <a:rPr lang="en-US" altLang="ko-KR" sz="2600" smtClean="0">
                <a:sym typeface="Wingdings" panose="05000000000000000000" pitchFamily="2" charset="2"/>
              </a:rPr>
              <a:t>, </a:t>
            </a:r>
            <a:r>
              <a:rPr lang="ko-KR" altLang="en-US" sz="2600" smtClean="0">
                <a:sym typeface="Wingdings" panose="05000000000000000000" pitchFamily="2" charset="2"/>
              </a:rPr>
              <a:t>관심사의 분리가 이루어지게 되었다</a:t>
            </a:r>
            <a:r>
              <a:rPr lang="en-US" altLang="ko-KR" sz="2600" smtClean="0">
                <a:sym typeface="Wingdings" panose="05000000000000000000" pitchFamily="2" charset="2"/>
              </a:rPr>
              <a:t>. </a:t>
            </a:r>
            <a:r>
              <a:rPr lang="ko-KR" altLang="en-US" sz="2600" smtClean="0">
                <a:sym typeface="Wingdings" panose="05000000000000000000" pitchFamily="2" charset="2"/>
              </a:rPr>
              <a:t>또한</a:t>
            </a:r>
            <a:r>
              <a:rPr lang="en-US" altLang="ko-KR" sz="2600" smtClean="0">
                <a:sym typeface="Wingdings" panose="05000000000000000000" pitchFamily="2" charset="2"/>
              </a:rPr>
              <a:t>, CSS</a:t>
            </a:r>
            <a:r>
              <a:rPr lang="ko-KR" altLang="en-US" sz="2600" smtClean="0">
                <a:sym typeface="Wingdings" panose="05000000000000000000" pitchFamily="2" charset="2"/>
              </a:rPr>
              <a:t>는 기본적으로 전역범위이므로 한번 </a:t>
            </a:r>
            <a:r>
              <a:rPr lang="en-US" altLang="ko-KR" sz="2600" smtClean="0">
                <a:sym typeface="Wingdings" panose="05000000000000000000" pitchFamily="2" charset="2"/>
              </a:rPr>
              <a:t>p</a:t>
            </a:r>
            <a:r>
              <a:rPr lang="ko-KR" altLang="en-US" sz="2600" smtClean="0">
                <a:sym typeface="Wingdings" panose="05000000000000000000" pitchFamily="2" charset="2"/>
              </a:rPr>
              <a:t>요소에 스타일을 부여하면 여러 페이지에서도 동일하게 적용이 된다</a:t>
            </a:r>
            <a:r>
              <a:rPr lang="en-US" altLang="ko-KR" sz="260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altLang="ko-KR" sz="2600">
                <a:sym typeface="Wingdings" panose="05000000000000000000" pitchFamily="2" charset="2"/>
              </a:rPr>
              <a:t> </a:t>
            </a:r>
            <a:r>
              <a:rPr lang="ko-KR" altLang="en-US" sz="2600" smtClean="0">
                <a:sym typeface="Wingdings" panose="05000000000000000000" pitchFamily="2" charset="2"/>
              </a:rPr>
              <a:t>만약 </a:t>
            </a:r>
            <a:r>
              <a:rPr lang="en-US" altLang="ko-KR" sz="2600" smtClean="0">
                <a:sym typeface="Wingdings" panose="05000000000000000000" pitchFamily="2" charset="2"/>
              </a:rPr>
              <a:t>p</a:t>
            </a:r>
            <a:r>
              <a:rPr lang="ko-KR" altLang="en-US" sz="2600" smtClean="0">
                <a:sym typeface="Wingdings" panose="05000000000000000000" pitchFamily="2" charset="2"/>
              </a:rPr>
              <a:t>요소의 스타일을 수정하는 경우에도 한 곳만 수정하면 여러 페이지에도 수정된 내용이 적용되어 반복수정을 피할 수 있게 되었다</a:t>
            </a:r>
            <a:r>
              <a:rPr lang="en-US" altLang="ko-KR" sz="2600" smtClean="0">
                <a:sym typeface="Wingdings" panose="05000000000000000000" pitchFamily="2" charset="2"/>
              </a:rPr>
              <a:t>.</a:t>
            </a:r>
            <a:endParaRPr lang="ko-KR" altLang="en-US" sz="2600"/>
          </a:p>
        </p:txBody>
      </p:sp>
    </p:spTree>
    <p:extLst>
      <p:ext uri="{BB962C8B-B14F-4D97-AF65-F5344CB8AC3E}">
        <p14:creationId xmlns:p14="http://schemas.microsoft.com/office/powerpoint/2010/main" val="3184725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5568" y="65866"/>
            <a:ext cx="10515600" cy="1325563"/>
          </a:xfrm>
        </p:spPr>
        <p:txBody>
          <a:bodyPr/>
          <a:lstStyle/>
          <a:p>
            <a:r>
              <a:rPr lang="en-US" altLang="ko-KR" smtClean="0"/>
              <a:t>3. CSS</a:t>
            </a:r>
            <a:r>
              <a:rPr lang="ko-KR" altLang="en-US" smtClean="0"/>
              <a:t>의 문제점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0999" y="1205345"/>
            <a:ext cx="11132127" cy="5386648"/>
          </a:xfrm>
        </p:spPr>
        <p:txBody>
          <a:bodyPr>
            <a:normAutofit/>
          </a:bodyPr>
          <a:lstStyle/>
          <a:p>
            <a:r>
              <a:rPr lang="en-US" altLang="ko-KR" smtClean="0"/>
              <a:t>CSS</a:t>
            </a:r>
            <a:r>
              <a:rPr lang="ko-KR" altLang="en-US" smtClean="0"/>
              <a:t>의 등장으로 마치 문제가 모두 해결된 듯 싶었다</a:t>
            </a:r>
            <a:r>
              <a:rPr lang="en-US" altLang="ko-KR" smtClean="0"/>
              <a:t>. </a:t>
            </a:r>
            <a:r>
              <a:rPr lang="ko-KR" altLang="en-US" smtClean="0"/>
              <a:t>문서구조와 스타일을 분리한다는 점에 있어서는 확실히 성공했지만</a:t>
            </a:r>
            <a:r>
              <a:rPr lang="en-US" altLang="ko-KR" smtClean="0"/>
              <a:t>, </a:t>
            </a:r>
            <a:r>
              <a:rPr lang="ko-KR" altLang="en-US" smtClean="0"/>
              <a:t>막상 현실에서는 다른 문제가 나타났다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CSS</a:t>
            </a:r>
            <a:r>
              <a:rPr lang="ko-KR" altLang="en-US" smtClean="0"/>
              <a:t>에서는 모든 것이 전역 범위이므로</a:t>
            </a:r>
            <a:r>
              <a:rPr lang="en-US" altLang="ko-KR" smtClean="0"/>
              <a:t>, </a:t>
            </a:r>
            <a:r>
              <a:rPr lang="ko-KR" altLang="en-US" smtClean="0"/>
              <a:t>모든 스타일링이 서로 간섭할 가능성이 있어</a:t>
            </a:r>
            <a:r>
              <a:rPr lang="en-US" altLang="ko-KR" smtClean="0"/>
              <a:t>, </a:t>
            </a:r>
            <a:r>
              <a:rPr lang="ko-KR" altLang="en-US" smtClean="0"/>
              <a:t>페이지 수가 늘어남에 따라 </a:t>
            </a:r>
            <a:r>
              <a:rPr lang="en-US" altLang="ko-KR" smtClean="0"/>
              <a:t>CSS</a:t>
            </a:r>
            <a:r>
              <a:rPr lang="ko-KR" altLang="en-US" smtClean="0"/>
              <a:t>가 점점 복잡해지고 관리하기 어렵다</a:t>
            </a:r>
            <a:r>
              <a:rPr lang="en-US" altLang="ko-KR" smtClean="0"/>
              <a:t>.</a:t>
            </a:r>
            <a:r>
              <a:rPr lang="ko-KR" altLang="en-US" smtClean="0"/>
              <a:t>는 문제점입니다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CSS</a:t>
            </a:r>
            <a:r>
              <a:rPr lang="ko-KR" altLang="en-US" smtClean="0"/>
              <a:t>파일이 분리되어 있다 하더라도 이 파일들을 읽어 들인 </a:t>
            </a:r>
            <a:r>
              <a:rPr lang="en-US" altLang="ko-KR" smtClean="0"/>
              <a:t>HTML</a:t>
            </a:r>
            <a:r>
              <a:rPr lang="ko-KR" altLang="en-US" smtClean="0"/>
              <a:t>에서는 모든 스타일링이 동일한 범위 안에 존재하게 된다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웹사이트가 점점 복잡해지면서 유지보수가 용이한 </a:t>
            </a:r>
            <a:r>
              <a:rPr lang="en-US" altLang="ko-KR" smtClean="0"/>
              <a:t>CSS</a:t>
            </a:r>
            <a:r>
              <a:rPr lang="ko-KR" altLang="en-US" smtClean="0"/>
              <a:t>를 작성하는 것이 어려워졌고</a:t>
            </a:r>
            <a:r>
              <a:rPr lang="en-US" altLang="ko-KR" smtClean="0"/>
              <a:t>, </a:t>
            </a:r>
            <a:r>
              <a:rPr lang="ko-KR" altLang="en-US" smtClean="0"/>
              <a:t>이를 해결하기 위한 </a:t>
            </a:r>
            <a:r>
              <a:rPr lang="en-US" altLang="ko-KR" smtClean="0"/>
              <a:t>CSS</a:t>
            </a:r>
            <a:r>
              <a:rPr lang="ko-KR" altLang="en-US" smtClean="0"/>
              <a:t>방법론이 여러가지 대두되었다</a:t>
            </a:r>
            <a:r>
              <a:rPr lang="en-US" altLang="ko-KR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7418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smtClean="0"/>
              <a:t>4.OOCSS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22218"/>
            <a:ext cx="10515600" cy="5054745"/>
          </a:xfrm>
        </p:spPr>
        <p:txBody>
          <a:bodyPr/>
          <a:lstStyle/>
          <a:p>
            <a:r>
              <a:rPr lang="en-US" altLang="ko-KR" smtClean="0">
                <a:latin typeface="+mj-lt"/>
              </a:rPr>
              <a:t>4-1. OOCSS</a:t>
            </a:r>
            <a:r>
              <a:rPr lang="ko-KR" altLang="en-US" smtClean="0">
                <a:latin typeface="+mj-lt"/>
              </a:rPr>
              <a:t>란</a:t>
            </a:r>
            <a:endParaRPr lang="en-US" altLang="ko-KR" smtClean="0">
              <a:latin typeface="+mj-lt"/>
            </a:endParaRPr>
          </a:p>
          <a:p>
            <a:pPr lvl="1"/>
            <a:r>
              <a:rPr lang="en-US" altLang="ko-KR" smtClean="0">
                <a:latin typeface="+mj-lt"/>
              </a:rPr>
              <a:t>Object Oriented CSS: </a:t>
            </a:r>
            <a:r>
              <a:rPr lang="ko-KR" altLang="en-US" smtClean="0">
                <a:latin typeface="+mj-lt"/>
              </a:rPr>
              <a:t>객체 지향 </a:t>
            </a:r>
            <a:r>
              <a:rPr lang="en-US" altLang="ko-KR" smtClean="0">
                <a:latin typeface="+mj-lt"/>
              </a:rPr>
              <a:t>CSS</a:t>
            </a:r>
          </a:p>
          <a:p>
            <a:pPr lvl="1"/>
            <a:r>
              <a:rPr lang="ko-KR" altLang="en-US" smtClean="0">
                <a:latin typeface="+mj-lt"/>
              </a:rPr>
              <a:t>니콜 설리번</a:t>
            </a:r>
            <a:r>
              <a:rPr lang="en-US" altLang="ko-KR" smtClean="0">
                <a:latin typeface="+mj-lt"/>
              </a:rPr>
              <a:t>(Nicole Sullivan)</a:t>
            </a:r>
            <a:r>
              <a:rPr lang="ko-KR" altLang="en-US" smtClean="0">
                <a:latin typeface="+mj-lt"/>
              </a:rPr>
              <a:t>이 제창</a:t>
            </a:r>
            <a:endParaRPr lang="en-US" altLang="ko-KR" smtClean="0">
              <a:latin typeface="+mj-lt"/>
            </a:endParaRPr>
          </a:p>
          <a:p>
            <a:pPr lvl="1"/>
            <a:r>
              <a:rPr lang="ko-KR" altLang="en-US" smtClean="0">
                <a:latin typeface="+mj-lt"/>
              </a:rPr>
              <a:t>주요 발상</a:t>
            </a:r>
            <a:endParaRPr lang="en-US" altLang="ko-KR" smtClean="0">
              <a:latin typeface="+mj-lt"/>
            </a:endParaRPr>
          </a:p>
          <a:p>
            <a:pPr lvl="2"/>
            <a:r>
              <a:rPr lang="ko-KR" altLang="en-US" smtClean="0">
                <a:latin typeface="+mj-lt"/>
              </a:rPr>
              <a:t>레고처럼 자유로운 조합이 가능한 모듈의 집합을 만든다</a:t>
            </a:r>
            <a:endParaRPr lang="en-US" altLang="ko-KR" smtClean="0">
              <a:latin typeface="+mj-lt"/>
            </a:endParaRPr>
          </a:p>
          <a:p>
            <a:pPr lvl="2"/>
            <a:r>
              <a:rPr lang="ko-KR" altLang="en-US" smtClean="0">
                <a:latin typeface="+mj-lt"/>
              </a:rPr>
              <a:t>그 모듈을 조합해 페이지를 만든다</a:t>
            </a:r>
            <a:endParaRPr lang="en-US" altLang="ko-KR" smtClean="0">
              <a:latin typeface="+mj-lt"/>
            </a:endParaRPr>
          </a:p>
          <a:p>
            <a:pPr lvl="2"/>
            <a:r>
              <a:rPr lang="ko-KR" altLang="en-US" smtClean="0">
                <a:latin typeface="+mj-lt"/>
              </a:rPr>
              <a:t>그리하여 신규 페이지를 만드는 경우에도 기본적으로 추가적인 </a:t>
            </a:r>
            <a:r>
              <a:rPr lang="en-US" altLang="ko-KR" smtClean="0">
                <a:latin typeface="+mj-lt"/>
              </a:rPr>
              <a:t>CSS</a:t>
            </a:r>
            <a:r>
              <a:rPr lang="ko-KR" altLang="en-US" smtClean="0">
                <a:latin typeface="+mj-lt"/>
              </a:rPr>
              <a:t>를 만들 필요가 없다</a:t>
            </a:r>
            <a:r>
              <a:rPr lang="en-US" altLang="ko-KR" smtClean="0">
                <a:latin typeface="+mj-lt"/>
              </a:rPr>
              <a:t>.</a:t>
            </a:r>
          </a:p>
          <a:p>
            <a:pPr lvl="2"/>
            <a:endParaRPr lang="en-US" altLang="ko-KR" smtClean="0">
              <a:latin typeface="+mj-lt"/>
            </a:endParaRPr>
          </a:p>
          <a:p>
            <a:pPr lvl="1"/>
            <a:r>
              <a:rPr lang="ko-KR" altLang="en-US" smtClean="0">
                <a:latin typeface="+mj-lt"/>
              </a:rPr>
              <a:t>레고와 같은 모듈을 구현하기 위한 두가지 원칙</a:t>
            </a:r>
            <a:endParaRPr lang="en-US" altLang="ko-KR" smtClean="0">
              <a:latin typeface="+mj-lt"/>
            </a:endParaRPr>
          </a:p>
          <a:p>
            <a:pPr lvl="2"/>
            <a:r>
              <a:rPr lang="ko-KR" altLang="en-US" smtClean="0">
                <a:latin typeface="+mj-lt"/>
              </a:rPr>
              <a:t>스트럭처</a:t>
            </a:r>
            <a:r>
              <a:rPr lang="en-US" altLang="ko-KR" smtClean="0">
                <a:latin typeface="+mj-lt"/>
              </a:rPr>
              <a:t>(</a:t>
            </a:r>
            <a:r>
              <a:rPr lang="ko-KR" altLang="en-US" smtClean="0">
                <a:latin typeface="+mj-lt"/>
              </a:rPr>
              <a:t>구조</a:t>
            </a:r>
            <a:r>
              <a:rPr lang="en-US" altLang="ko-KR" smtClean="0">
                <a:latin typeface="+mj-lt"/>
              </a:rPr>
              <a:t>)</a:t>
            </a:r>
            <a:r>
              <a:rPr lang="ko-KR" altLang="en-US" smtClean="0">
                <a:latin typeface="+mj-lt"/>
              </a:rPr>
              <a:t>와 스킨</a:t>
            </a:r>
            <a:r>
              <a:rPr lang="en-US" altLang="ko-KR" smtClean="0">
                <a:latin typeface="+mj-lt"/>
              </a:rPr>
              <a:t>(</a:t>
            </a:r>
            <a:r>
              <a:rPr lang="ko-KR" altLang="en-US" smtClean="0">
                <a:latin typeface="+mj-lt"/>
              </a:rPr>
              <a:t>화면</a:t>
            </a:r>
            <a:r>
              <a:rPr lang="en-US" altLang="ko-KR" smtClean="0">
                <a:latin typeface="+mj-lt"/>
              </a:rPr>
              <a:t>) </a:t>
            </a:r>
            <a:r>
              <a:rPr lang="ko-KR" altLang="en-US" smtClean="0">
                <a:latin typeface="+mj-lt"/>
              </a:rPr>
              <a:t>분리</a:t>
            </a:r>
            <a:endParaRPr lang="en-US" altLang="ko-KR" smtClean="0">
              <a:latin typeface="+mj-lt"/>
            </a:endParaRPr>
          </a:p>
          <a:p>
            <a:pPr lvl="2"/>
            <a:r>
              <a:rPr lang="ko-KR" altLang="en-US" smtClean="0">
                <a:latin typeface="+mj-lt"/>
              </a:rPr>
              <a:t>컨테이너와 콘텐츠 분리</a:t>
            </a:r>
            <a:endParaRPr lang="en-US" altLang="ko-KR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571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9189" y="140526"/>
            <a:ext cx="9428018" cy="923348"/>
          </a:xfrm>
        </p:spPr>
        <p:txBody>
          <a:bodyPr/>
          <a:lstStyle/>
          <a:p>
            <a:r>
              <a:rPr lang="en-US" altLang="ko-KR" smtClean="0"/>
              <a:t>4-2 </a:t>
            </a:r>
            <a:r>
              <a:rPr lang="ko-KR" altLang="en-US" smtClean="0"/>
              <a:t>스트럭처</a:t>
            </a:r>
            <a:r>
              <a:rPr lang="en-US" altLang="ko-KR" smtClean="0"/>
              <a:t>(</a:t>
            </a:r>
            <a:r>
              <a:rPr lang="ko-KR" altLang="en-US" smtClean="0"/>
              <a:t>구조</a:t>
            </a:r>
            <a:r>
              <a:rPr lang="en-US" altLang="ko-KR" smtClean="0"/>
              <a:t>)</a:t>
            </a:r>
            <a:r>
              <a:rPr lang="ko-KR" altLang="en-US" smtClean="0"/>
              <a:t>와 스킨</a:t>
            </a:r>
            <a:r>
              <a:rPr lang="en-US" altLang="ko-KR" smtClean="0"/>
              <a:t>(</a:t>
            </a:r>
            <a:r>
              <a:rPr lang="ko-KR" altLang="en-US" smtClean="0"/>
              <a:t>화면</a:t>
            </a:r>
            <a:r>
              <a:rPr lang="en-US" altLang="ko-KR" smtClean="0"/>
              <a:t>)</a:t>
            </a:r>
            <a:r>
              <a:rPr lang="ko-KR" altLang="en-US" smtClean="0"/>
              <a:t>분리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9436" y="1063874"/>
            <a:ext cx="10515600" cy="4351338"/>
          </a:xfrm>
        </p:spPr>
        <p:txBody>
          <a:bodyPr/>
          <a:lstStyle/>
          <a:p>
            <a:r>
              <a:rPr lang="ko-KR" altLang="en-US" smtClean="0"/>
              <a:t>스트럭처와 스킨 분리전</a:t>
            </a:r>
            <a:endParaRPr lang="en-US" altLang="ko-KR" smtClean="0"/>
          </a:p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37" y="1519582"/>
            <a:ext cx="9330521" cy="19111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43963"/>
          <a:stretch/>
        </p:blipFill>
        <p:spPr>
          <a:xfrm>
            <a:off x="7288774" y="1063874"/>
            <a:ext cx="4477292" cy="54994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937" y="3545106"/>
            <a:ext cx="65693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기본 버튼과 취소 버튼에 대한 </a:t>
            </a:r>
            <a:r>
              <a:rPr lang="en-US" altLang="ko-KR" smtClean="0"/>
              <a:t>CSS</a:t>
            </a:r>
            <a:r>
              <a:rPr lang="ko-KR" altLang="en-US" smtClean="0"/>
              <a:t>를 보면 공통적인 부분이 굉장히 많은 것이 보인다</a:t>
            </a:r>
            <a:r>
              <a:rPr lang="en-US" altLang="ko-KR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일반적으로 스트럭처에 해당하는 속성은 </a:t>
            </a:r>
            <a:r>
              <a:rPr lang="en-US" altLang="ko-KR" smtClean="0"/>
              <a:t>width,height,padding,margin</a:t>
            </a:r>
            <a:r>
              <a:rPr lang="ko-KR" altLang="en-US" smtClean="0"/>
              <a:t>등이고</a:t>
            </a:r>
            <a:r>
              <a:rPr lang="en-US" altLang="ko-KR" smtClean="0"/>
              <a:t>, </a:t>
            </a:r>
            <a:r>
              <a:rPr lang="ko-KR" altLang="en-US" smtClean="0"/>
              <a:t>스킨에 해당하는 속성은 </a:t>
            </a:r>
            <a:r>
              <a:rPr lang="en-US" altLang="ko-KR" smtClean="0"/>
              <a:t>color,font,background,box-shadow</a:t>
            </a:r>
            <a:r>
              <a:rPr lang="ko-KR" altLang="en-US" smtClean="0"/>
              <a:t>등이다</a:t>
            </a:r>
            <a:r>
              <a:rPr lang="en-US" altLang="ko-KR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이와 같이 일반적으로 구분할 수 있지만</a:t>
            </a:r>
            <a:r>
              <a:rPr lang="en-US" altLang="ko-KR" smtClean="0"/>
              <a:t>, OOCSS</a:t>
            </a:r>
            <a:r>
              <a:rPr lang="ko-KR" altLang="en-US" smtClean="0"/>
              <a:t>에서는 스트럭처와 스킨의 구분이 명확하게 결정되어 있는 것이 아니다</a:t>
            </a:r>
            <a:r>
              <a:rPr lang="en-US" altLang="ko-KR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따라서 공통적인 부분을 스트럭처에 해당한다고 보고</a:t>
            </a:r>
            <a:r>
              <a:rPr lang="en-US" altLang="ko-KR" smtClean="0"/>
              <a:t>, </a:t>
            </a:r>
            <a:r>
              <a:rPr lang="ko-KR" altLang="en-US" smtClean="0"/>
              <a:t>스트럭처와 스킨을 분리해보도록 하자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276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9189" y="140526"/>
            <a:ext cx="9428018" cy="923348"/>
          </a:xfrm>
        </p:spPr>
        <p:txBody>
          <a:bodyPr/>
          <a:lstStyle/>
          <a:p>
            <a:r>
              <a:rPr lang="en-US" altLang="ko-KR" smtClean="0"/>
              <a:t>4-2 </a:t>
            </a:r>
            <a:r>
              <a:rPr lang="ko-KR" altLang="en-US" smtClean="0"/>
              <a:t>스트럭처</a:t>
            </a:r>
            <a:r>
              <a:rPr lang="en-US" altLang="ko-KR" smtClean="0"/>
              <a:t>(</a:t>
            </a:r>
            <a:r>
              <a:rPr lang="ko-KR" altLang="en-US" smtClean="0"/>
              <a:t>구조</a:t>
            </a:r>
            <a:r>
              <a:rPr lang="en-US" altLang="ko-KR" smtClean="0"/>
              <a:t>)</a:t>
            </a:r>
            <a:r>
              <a:rPr lang="ko-KR" altLang="en-US" smtClean="0"/>
              <a:t>와 스킨</a:t>
            </a:r>
            <a:r>
              <a:rPr lang="en-US" altLang="ko-KR" smtClean="0"/>
              <a:t>(</a:t>
            </a:r>
            <a:r>
              <a:rPr lang="ko-KR" altLang="en-US" smtClean="0"/>
              <a:t>화면</a:t>
            </a:r>
            <a:r>
              <a:rPr lang="en-US" altLang="ko-KR" smtClean="0"/>
              <a:t>)</a:t>
            </a:r>
            <a:r>
              <a:rPr lang="ko-KR" altLang="en-US" smtClean="0"/>
              <a:t>분리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9189" y="1063874"/>
            <a:ext cx="10515600" cy="4351338"/>
          </a:xfrm>
        </p:spPr>
        <p:txBody>
          <a:bodyPr/>
          <a:lstStyle/>
          <a:p>
            <a:r>
              <a:rPr lang="ko-KR" altLang="en-US" smtClean="0"/>
              <a:t>스트럭처와 스킨 분리전</a:t>
            </a:r>
            <a:endParaRPr lang="en-US" altLang="ko-KR" smtClean="0"/>
          </a:p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37" y="1519582"/>
            <a:ext cx="9330521" cy="19111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099" y="1562496"/>
            <a:ext cx="5306670" cy="46479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933" y="3563323"/>
            <a:ext cx="6569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공통된 부분을 스트럭처로 분리하고</a:t>
            </a:r>
            <a:r>
              <a:rPr lang="en-US" altLang="ko-KR" smtClean="0"/>
              <a:t>,</a:t>
            </a:r>
            <a:r>
              <a:rPr lang="ko-KR" altLang="en-US" smtClean="0"/>
              <a:t> 각 버튼마다 다른 부분인 </a:t>
            </a:r>
            <a:r>
              <a:rPr lang="en-US" altLang="ko-KR" smtClean="0"/>
              <a:t>color</a:t>
            </a:r>
            <a:r>
              <a:rPr lang="ko-KR" altLang="en-US" smtClean="0"/>
              <a:t>와 </a:t>
            </a:r>
            <a:r>
              <a:rPr lang="en-US" altLang="ko-KR" smtClean="0"/>
              <a:t>background-color</a:t>
            </a:r>
            <a:r>
              <a:rPr lang="ko-KR" altLang="en-US" smtClean="0"/>
              <a:t>를 스킨으로 분리하였다</a:t>
            </a:r>
            <a:r>
              <a:rPr lang="en-US" altLang="ko-KR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보기에는 확실히 깔끔해진것 같다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66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2588</Words>
  <Application>Microsoft Office PowerPoint</Application>
  <PresentationFormat>와이드스크린</PresentationFormat>
  <Paragraphs>266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맑은 고딕</vt:lpstr>
      <vt:lpstr>Arial</vt:lpstr>
      <vt:lpstr>Wingdings</vt:lpstr>
      <vt:lpstr>Office 테마</vt:lpstr>
      <vt:lpstr>CSS방법론</vt:lpstr>
      <vt:lpstr>순서</vt:lpstr>
      <vt:lpstr>1.CSS란?</vt:lpstr>
      <vt:lpstr>2. CSS등장 이전/이후의 스타일링</vt:lpstr>
      <vt:lpstr>2-2 CSS등장 이후</vt:lpstr>
      <vt:lpstr>3. CSS의 문제점</vt:lpstr>
      <vt:lpstr>4.OOCSS</vt:lpstr>
      <vt:lpstr>4-2 스트럭처(구조)와 스킨(화면)분리</vt:lpstr>
      <vt:lpstr>4-2 스트럭처(구조)와 스킨(화면)분리</vt:lpstr>
      <vt:lpstr>4-2 스트럭처(구조)와 스킨(화면)분리</vt:lpstr>
      <vt:lpstr>4-3 컨테이너와 콘텐츠 분리</vt:lpstr>
      <vt:lpstr>4-3 컨테이너와 콘텐츠 분리</vt:lpstr>
      <vt:lpstr>4-4 OOCSS 정리</vt:lpstr>
      <vt:lpstr>5. SMACSS</vt:lpstr>
      <vt:lpstr>5-2. 베이스(Base) 규칙</vt:lpstr>
      <vt:lpstr>5-3. 레이아웃(Layout) 규칙</vt:lpstr>
      <vt:lpstr>5-3. 레이아웃(Layout) 규칙</vt:lpstr>
      <vt:lpstr>5-3. 모듈(Module) 규칙</vt:lpstr>
      <vt:lpstr>5-3. 모듈(Module) 규칙</vt:lpstr>
      <vt:lpstr>5-5. 스테이트(State) 규칙</vt:lpstr>
      <vt:lpstr>5-5. 스테이트(State) 규칙</vt:lpstr>
      <vt:lpstr>5-5. 테마(Theme) 규칙</vt:lpstr>
      <vt:lpstr>5-5. SMACSS 정리</vt:lpstr>
      <vt:lpstr>6. BEM</vt:lpstr>
      <vt:lpstr>6-2 Block</vt:lpstr>
      <vt:lpstr>6-2 Block</vt:lpstr>
      <vt:lpstr>6-2 Block</vt:lpstr>
      <vt:lpstr>6-3 Element</vt:lpstr>
      <vt:lpstr>6-3 Element</vt:lpstr>
      <vt:lpstr>Q. Block을 만들어야 할까요? Element를 만들어야 할까?</vt:lpstr>
      <vt:lpstr>6-4 Modifier</vt:lpstr>
      <vt:lpstr>Modifier의 유형</vt:lpstr>
      <vt:lpstr>2. Key-Value</vt:lpstr>
      <vt:lpstr>PowerPoint 프레젠테이션</vt:lpstr>
      <vt:lpstr>※  MindBEMding</vt:lpstr>
      <vt:lpstr>6-5.Mix</vt:lpstr>
      <vt:lpstr>7. 새로운 CSS 방법론</vt:lpstr>
      <vt:lpstr>7-2. Utility-First CSS/Functional CSS</vt:lpstr>
      <vt:lpstr>7-2. Utility-First CSS/Functional CSS</vt:lpstr>
      <vt:lpstr>Inline style과 다른점</vt:lpstr>
      <vt:lpstr>7-3. 널리 알려진 Utility-First CSS</vt:lpstr>
      <vt:lpstr>※ State Of CSS 2020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NY</dc:creator>
  <cp:lastModifiedBy>USER</cp:lastModifiedBy>
  <cp:revision>99</cp:revision>
  <dcterms:created xsi:type="dcterms:W3CDTF">2021-12-12T08:01:02Z</dcterms:created>
  <dcterms:modified xsi:type="dcterms:W3CDTF">2024-02-14T05:27:17Z</dcterms:modified>
</cp:coreProperties>
</file>